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62"/>
  </p:notesMasterIdLst>
  <p:sldIdLst>
    <p:sldId id="463" r:id="rId5"/>
    <p:sldId id="358" r:id="rId6"/>
    <p:sldId id="434" r:id="rId7"/>
    <p:sldId id="499" r:id="rId8"/>
    <p:sldId id="488" r:id="rId9"/>
    <p:sldId id="474" r:id="rId10"/>
    <p:sldId id="485" r:id="rId11"/>
    <p:sldId id="487" r:id="rId12"/>
    <p:sldId id="483" r:id="rId13"/>
    <p:sldId id="484" r:id="rId14"/>
    <p:sldId id="475" r:id="rId15"/>
    <p:sldId id="500" r:id="rId16"/>
    <p:sldId id="418" r:id="rId17"/>
    <p:sldId id="496" r:id="rId18"/>
    <p:sldId id="435" r:id="rId19"/>
    <p:sldId id="468" r:id="rId20"/>
    <p:sldId id="436" r:id="rId21"/>
    <p:sldId id="461" r:id="rId22"/>
    <p:sldId id="493" r:id="rId23"/>
    <p:sldId id="439" r:id="rId24"/>
    <p:sldId id="462" r:id="rId25"/>
    <p:sldId id="492" r:id="rId26"/>
    <p:sldId id="489" r:id="rId27"/>
    <p:sldId id="497" r:id="rId28"/>
    <p:sldId id="410" r:id="rId29"/>
    <p:sldId id="432" r:id="rId30"/>
    <p:sldId id="359" r:id="rId31"/>
    <p:sldId id="399" r:id="rId32"/>
    <p:sldId id="495" r:id="rId33"/>
    <p:sldId id="477" r:id="rId34"/>
    <p:sldId id="480" r:id="rId35"/>
    <p:sldId id="479" r:id="rId36"/>
    <p:sldId id="481" r:id="rId37"/>
    <p:sldId id="482" r:id="rId38"/>
    <p:sldId id="498" r:id="rId39"/>
    <p:sldId id="384" r:id="rId40"/>
    <p:sldId id="469" r:id="rId41"/>
    <p:sldId id="470" r:id="rId42"/>
    <p:sldId id="501" r:id="rId43"/>
    <p:sldId id="451" r:id="rId44"/>
    <p:sldId id="452" r:id="rId45"/>
    <p:sldId id="453" r:id="rId46"/>
    <p:sldId id="454" r:id="rId47"/>
    <p:sldId id="467" r:id="rId48"/>
    <p:sldId id="502" r:id="rId49"/>
    <p:sldId id="448" r:id="rId50"/>
    <p:sldId id="450" r:id="rId51"/>
    <p:sldId id="473" r:id="rId52"/>
    <p:sldId id="456" r:id="rId53"/>
    <p:sldId id="408" r:id="rId54"/>
    <p:sldId id="466" r:id="rId55"/>
    <p:sldId id="442" r:id="rId56"/>
    <p:sldId id="383" r:id="rId57"/>
    <p:sldId id="407" r:id="rId58"/>
    <p:sldId id="426" r:id="rId59"/>
    <p:sldId id="317" r:id="rId60"/>
    <p:sldId id="471" r:id="rId61"/>
  </p:sldIdLst>
  <p:sldSz cx="9144000" cy="6858000" type="screen4x3"/>
  <p:notesSz cx="6858000" cy="9144000"/>
  <p:embeddedFontLst>
    <p:embeddedFont>
      <p:font typeface="Arial Nova Light" panose="020B0304020202020204" pitchFamily="34" charset="0"/>
      <p:regular r:id="rId63"/>
      <p:italic r:id="rId64"/>
    </p:embeddedFont>
    <p:embeddedFont>
      <p:font typeface="Calibri Light" panose="020F0302020204030204" pitchFamily="34" charset="0"/>
      <p:regular r:id="rId65"/>
      <p:italic r:id="rId66"/>
    </p:embeddedFont>
    <p:embeddedFont>
      <p:font typeface="Cambria Math" panose="02040503050406030204" pitchFamily="18" charset="0"/>
      <p:regular r:id="rId67"/>
    </p:embeddedFont>
    <p:embeddedFont>
      <p:font typeface="Comic Sans MS" panose="030F0702030302020204" pitchFamily="66" charset="0"/>
      <p:regular r:id="rId68"/>
      <p:bold r:id="rId69"/>
      <p:italic r:id="rId70"/>
      <p:boldItalic r:id="rId71"/>
    </p:embeddedFont>
    <p:embeddedFont>
      <p:font typeface="Consolas" panose="020B0609020204030204" pitchFamily="49" charset="0"/>
      <p:regular r:id="rId72"/>
      <p:bold r:id="rId73"/>
      <p:italic r:id="rId74"/>
      <p:boldItalic r:id="rId75"/>
    </p:embeddedFont>
    <p:embeddedFont>
      <p:font typeface="Dreaming Outloud Pro" panose="03050502040302030504" pitchFamily="66" charset="0"/>
      <p:regular r:id="rId76"/>
      <p:italic r:id="rId77"/>
    </p:embeddedFont>
    <p:embeddedFont>
      <p:font typeface="Garamond" panose="02020404030301010803" pitchFamily="18" charset="0"/>
      <p:regular r:id="rId78"/>
      <p:bold r:id="rId79"/>
      <p:italic r:id="rId80"/>
      <p:boldItalic r:id="rId81"/>
    </p:embeddedFont>
  </p:embeddedFontLst>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404040"/>
    <a:srgbClr val="FF0066"/>
    <a:srgbClr val="2E75B6"/>
    <a:srgbClr val="54B1B8"/>
    <a:srgbClr val="FFF9AF"/>
    <a:srgbClr val="669900"/>
    <a:srgbClr val="FF3300"/>
    <a:srgbClr val="B2B062"/>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6522FD-EDD0-4C1B-8243-96B11621C210}" v="138" dt="2022-09-15T01:54:03.2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0960" autoAdjust="0"/>
  </p:normalViewPr>
  <p:slideViewPr>
    <p:cSldViewPr>
      <p:cViewPr varScale="1">
        <p:scale>
          <a:sx n="152" d="100"/>
          <a:sy n="152" d="100"/>
        </p:scale>
        <p:origin x="1836" y="108"/>
      </p:cViewPr>
      <p:guideLst>
        <p:guide orient="horz" pos="2160"/>
        <p:guide pos="288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1.fntdata"/><Relationship Id="rId68" Type="http://schemas.openxmlformats.org/officeDocument/2006/relationships/font" Target="fonts/font6.fntdata"/><Relationship Id="rId84" Type="http://schemas.openxmlformats.org/officeDocument/2006/relationships/theme" Target="theme/theme1.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12.fntdata"/><Relationship Id="rId79" Type="http://schemas.openxmlformats.org/officeDocument/2006/relationships/font" Target="fonts/font17.fntdata"/><Relationship Id="rId5" Type="http://schemas.openxmlformats.org/officeDocument/2006/relationships/slide" Target="slides/slide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font" Target="fonts/font2.fntdata"/><Relationship Id="rId69" Type="http://schemas.openxmlformats.org/officeDocument/2006/relationships/font" Target="fonts/font7.fntdata"/><Relationship Id="rId77" Type="http://schemas.openxmlformats.org/officeDocument/2006/relationships/font" Target="fonts/font15.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10.fntdata"/><Relationship Id="rId80" Type="http://schemas.openxmlformats.org/officeDocument/2006/relationships/font" Target="fonts/font18.fntdata"/><Relationship Id="rId85"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5.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 Id="rId70" Type="http://schemas.openxmlformats.org/officeDocument/2006/relationships/font" Target="fonts/font8.fntdata"/><Relationship Id="rId75" Type="http://schemas.openxmlformats.org/officeDocument/2006/relationships/font" Target="fonts/font13.fntdata"/><Relationship Id="rId83"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font" Target="fonts/font3.fntdata"/><Relationship Id="rId73" Type="http://schemas.openxmlformats.org/officeDocument/2006/relationships/font" Target="fonts/font11.fntdata"/><Relationship Id="rId78" Type="http://schemas.openxmlformats.org/officeDocument/2006/relationships/font" Target="fonts/font16.fntdata"/><Relationship Id="rId81" Type="http://schemas.openxmlformats.org/officeDocument/2006/relationships/font" Target="fonts/font19.fntdata"/><Relationship Id="rId86"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14.fntdata"/><Relationship Id="rId7" Type="http://schemas.openxmlformats.org/officeDocument/2006/relationships/slide" Target="slides/slide3.xml"/><Relationship Id="rId71" Type="http://schemas.openxmlformats.org/officeDocument/2006/relationships/font" Target="fonts/font9.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4.fntdata"/><Relationship Id="rId87" Type="http://schemas.microsoft.com/office/2015/10/relationships/revisionInfo" Target="revisionInfo.xml"/><Relationship Id="rId61" Type="http://schemas.openxmlformats.org/officeDocument/2006/relationships/slide" Target="slides/slide57.xml"/><Relationship Id="rId8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Gray Tateosian" userId="5ac3eabe-0c5c-4419-aaec-2ab14c71471c" providerId="ADAL" clId="{D66522FD-EDD0-4C1B-8243-96B11621C210}"/>
    <pc:docChg chg="undo custSel addSld delSld modSld">
      <pc:chgData name="Laura Gray Tateosian" userId="5ac3eabe-0c5c-4419-aaec-2ab14c71471c" providerId="ADAL" clId="{D66522FD-EDD0-4C1B-8243-96B11621C210}" dt="2022-09-15T01:56:59.693" v="929" actId="20577"/>
      <pc:docMkLst>
        <pc:docMk/>
      </pc:docMkLst>
      <pc:sldChg chg="modNotesTx">
        <pc:chgData name="Laura Gray Tateosian" userId="5ac3eabe-0c5c-4419-aaec-2ab14c71471c" providerId="ADAL" clId="{D66522FD-EDD0-4C1B-8243-96B11621C210}" dt="2022-09-14T23:53:48.302" v="538" actId="20577"/>
        <pc:sldMkLst>
          <pc:docMk/>
          <pc:sldMk cId="0" sldId="384"/>
        </pc:sldMkLst>
      </pc:sldChg>
      <pc:sldChg chg="addSp delSp modSp mod modAnim">
        <pc:chgData name="Laura Gray Tateosian" userId="5ac3eabe-0c5c-4419-aaec-2ab14c71471c" providerId="ADAL" clId="{D66522FD-EDD0-4C1B-8243-96B11621C210}" dt="2022-09-15T01:54:03.291" v="849" actId="20577"/>
        <pc:sldMkLst>
          <pc:docMk/>
          <pc:sldMk cId="0" sldId="448"/>
        </pc:sldMkLst>
        <pc:spChg chg="del mod">
          <ac:chgData name="Laura Gray Tateosian" userId="5ac3eabe-0c5c-4419-aaec-2ab14c71471c" providerId="ADAL" clId="{D66522FD-EDD0-4C1B-8243-96B11621C210}" dt="2022-09-15T01:29:19.131" v="585"/>
          <ac:spMkLst>
            <pc:docMk/>
            <pc:sldMk cId="0" sldId="448"/>
            <ac:spMk id="3" creationId="{198D4F06-C574-909F-7FFE-731A793EB6B7}"/>
          </ac:spMkLst>
        </pc:spChg>
        <pc:spChg chg="add mod">
          <ac:chgData name="Laura Gray Tateosian" userId="5ac3eabe-0c5c-4419-aaec-2ab14c71471c" providerId="ADAL" clId="{D66522FD-EDD0-4C1B-8243-96B11621C210}" dt="2022-09-15T01:53:57.217" v="847" actId="20577"/>
          <ac:spMkLst>
            <pc:docMk/>
            <pc:sldMk cId="0" sldId="448"/>
            <ac:spMk id="8" creationId="{070F14D9-4A85-0747-7242-59FA583CD71E}"/>
          </ac:spMkLst>
        </pc:spChg>
        <pc:spChg chg="add mod">
          <ac:chgData name="Laura Gray Tateosian" userId="5ac3eabe-0c5c-4419-aaec-2ab14c71471c" providerId="ADAL" clId="{D66522FD-EDD0-4C1B-8243-96B11621C210}" dt="2022-09-15T01:53:59.577" v="848" actId="20577"/>
          <ac:spMkLst>
            <pc:docMk/>
            <pc:sldMk cId="0" sldId="448"/>
            <ac:spMk id="10" creationId="{F88D6301-E295-7FCF-A531-BEDEAB687C07}"/>
          </ac:spMkLst>
        </pc:spChg>
        <pc:spChg chg="add mod">
          <ac:chgData name="Laura Gray Tateosian" userId="5ac3eabe-0c5c-4419-aaec-2ab14c71471c" providerId="ADAL" clId="{D66522FD-EDD0-4C1B-8243-96B11621C210}" dt="2022-09-15T01:54:03.291" v="849" actId="20577"/>
          <ac:spMkLst>
            <pc:docMk/>
            <pc:sldMk cId="0" sldId="448"/>
            <ac:spMk id="12" creationId="{019467FC-8650-EBE2-5C83-7B4A71FCE831}"/>
          </ac:spMkLst>
        </pc:spChg>
        <pc:spChg chg="add mod">
          <ac:chgData name="Laura Gray Tateosian" userId="5ac3eabe-0c5c-4419-aaec-2ab14c71471c" providerId="ADAL" clId="{D66522FD-EDD0-4C1B-8243-96B11621C210}" dt="2022-09-15T01:51:06.257" v="835" actId="404"/>
          <ac:spMkLst>
            <pc:docMk/>
            <pc:sldMk cId="0" sldId="448"/>
            <ac:spMk id="14" creationId="{DEDD266D-3F2A-CEB9-979D-272B094C5C54}"/>
          </ac:spMkLst>
        </pc:spChg>
        <pc:spChg chg="mod">
          <ac:chgData name="Laura Gray Tateosian" userId="5ac3eabe-0c5c-4419-aaec-2ab14c71471c" providerId="ADAL" clId="{D66522FD-EDD0-4C1B-8243-96B11621C210}" dt="2022-09-15T01:44:23.457" v="736" actId="20577"/>
          <ac:spMkLst>
            <pc:docMk/>
            <pc:sldMk cId="0" sldId="448"/>
            <ac:spMk id="49154" creationId="{B9CDFE1E-5157-C6D9-6138-9E651798E82B}"/>
          </ac:spMkLst>
        </pc:spChg>
        <pc:spChg chg="mod">
          <ac:chgData name="Laura Gray Tateosian" userId="5ac3eabe-0c5c-4419-aaec-2ab14c71471c" providerId="ADAL" clId="{D66522FD-EDD0-4C1B-8243-96B11621C210}" dt="2022-09-15T01:53:06.944" v="843" actId="20577"/>
          <ac:spMkLst>
            <pc:docMk/>
            <pc:sldMk cId="0" sldId="448"/>
            <ac:spMk id="49155" creationId="{D8D328E1-1473-4DBA-36D8-66D8625A63BB}"/>
          </ac:spMkLst>
        </pc:spChg>
        <pc:picChg chg="add mod">
          <ac:chgData name="Laura Gray Tateosian" userId="5ac3eabe-0c5c-4419-aaec-2ab14c71471c" providerId="ADAL" clId="{D66522FD-EDD0-4C1B-8243-96B11621C210}" dt="2022-09-15T01:47:07.330" v="774" actId="1076"/>
          <ac:picMkLst>
            <pc:docMk/>
            <pc:sldMk cId="0" sldId="448"/>
            <ac:picMk id="4" creationId="{9409FA9A-62DD-8B03-4DF4-CE678ACA4196}"/>
          </ac:picMkLst>
        </pc:picChg>
        <pc:picChg chg="add del mod">
          <ac:chgData name="Laura Gray Tateosian" userId="5ac3eabe-0c5c-4419-aaec-2ab14c71471c" providerId="ADAL" clId="{D66522FD-EDD0-4C1B-8243-96B11621C210}" dt="2022-09-15T01:32:44.968" v="597" actId="478"/>
          <ac:picMkLst>
            <pc:docMk/>
            <pc:sldMk cId="0" sldId="448"/>
            <ac:picMk id="6" creationId="{222514F2-BAE8-DEC7-1B94-0117AAE00687}"/>
          </ac:picMkLst>
        </pc:picChg>
        <pc:picChg chg="add mod">
          <ac:chgData name="Laura Gray Tateosian" userId="5ac3eabe-0c5c-4419-aaec-2ab14c71471c" providerId="ADAL" clId="{D66522FD-EDD0-4C1B-8243-96B11621C210}" dt="2022-09-15T01:53:18.975" v="845" actId="1076"/>
          <ac:picMkLst>
            <pc:docMk/>
            <pc:sldMk cId="0" sldId="448"/>
            <ac:picMk id="16" creationId="{62B45704-1A13-E878-6C85-F054EC0C5935}"/>
          </ac:picMkLst>
        </pc:picChg>
        <pc:picChg chg="add del mod">
          <ac:chgData name="Laura Gray Tateosian" userId="5ac3eabe-0c5c-4419-aaec-2ab14c71471c" providerId="ADAL" clId="{D66522FD-EDD0-4C1B-8243-96B11621C210}" dt="2022-09-15T01:53:03.056" v="842" actId="478"/>
          <ac:picMkLst>
            <pc:docMk/>
            <pc:sldMk cId="0" sldId="448"/>
            <ac:picMk id="18" creationId="{0C24C2D8-97F5-A10B-9903-34CEFD3F1BA0}"/>
          </ac:picMkLst>
        </pc:picChg>
        <pc:picChg chg="del mod">
          <ac:chgData name="Laura Gray Tateosian" userId="5ac3eabe-0c5c-4419-aaec-2ab14c71471c" providerId="ADAL" clId="{D66522FD-EDD0-4C1B-8243-96B11621C210}" dt="2022-09-15T01:37:51.368" v="677" actId="478"/>
          <ac:picMkLst>
            <pc:docMk/>
            <pc:sldMk cId="0" sldId="448"/>
            <ac:picMk id="49158" creationId="{A25FD3FC-3A1F-36EE-7414-125FEA63427D}"/>
          </ac:picMkLst>
        </pc:picChg>
        <pc:picChg chg="del mod">
          <ac:chgData name="Laura Gray Tateosian" userId="5ac3eabe-0c5c-4419-aaec-2ab14c71471c" providerId="ADAL" clId="{D66522FD-EDD0-4C1B-8243-96B11621C210}" dt="2022-09-15T01:39:27.329" v="683" actId="478"/>
          <ac:picMkLst>
            <pc:docMk/>
            <pc:sldMk cId="0" sldId="448"/>
            <ac:picMk id="49159" creationId="{D7B43440-09F3-C273-9C24-89F5591D6D68}"/>
          </ac:picMkLst>
        </pc:picChg>
      </pc:sldChg>
      <pc:sldChg chg="modNotesTx">
        <pc:chgData name="Laura Gray Tateosian" userId="5ac3eabe-0c5c-4419-aaec-2ab14c71471c" providerId="ADAL" clId="{D66522FD-EDD0-4C1B-8243-96B11621C210}" dt="2022-09-15T01:56:59.693" v="929" actId="20577"/>
        <pc:sldMkLst>
          <pc:docMk/>
          <pc:sldMk cId="0" sldId="450"/>
        </pc:sldMkLst>
      </pc:sldChg>
      <pc:sldChg chg="modSp">
        <pc:chgData name="Laura Gray Tateosian" userId="5ac3eabe-0c5c-4419-aaec-2ab14c71471c" providerId="ADAL" clId="{D66522FD-EDD0-4C1B-8243-96B11621C210}" dt="2022-09-15T01:23:23.591" v="558" actId="20577"/>
        <pc:sldMkLst>
          <pc:docMk/>
          <pc:sldMk cId="0" sldId="454"/>
        </pc:sldMkLst>
        <pc:spChg chg="mod">
          <ac:chgData name="Laura Gray Tateosian" userId="5ac3eabe-0c5c-4419-aaec-2ab14c71471c" providerId="ADAL" clId="{D66522FD-EDD0-4C1B-8243-96B11621C210}" dt="2022-09-15T01:23:23.591" v="558" actId="20577"/>
          <ac:spMkLst>
            <pc:docMk/>
            <pc:sldMk cId="0" sldId="454"/>
            <ac:spMk id="277508" creationId="{DA6B1358-7A0C-6EAD-672E-785608112FCE}"/>
          </ac:spMkLst>
        </pc:spChg>
      </pc:sldChg>
      <pc:sldChg chg="modSp mod">
        <pc:chgData name="Laura Gray Tateosian" userId="5ac3eabe-0c5c-4419-aaec-2ab14c71471c" providerId="ADAL" clId="{D66522FD-EDD0-4C1B-8243-96B11621C210}" dt="2022-09-15T01:55:58.145" v="928" actId="6549"/>
        <pc:sldMkLst>
          <pc:docMk/>
          <pc:sldMk cId="1815417388" sldId="473"/>
        </pc:sldMkLst>
        <pc:spChg chg="mod">
          <ac:chgData name="Laura Gray Tateosian" userId="5ac3eabe-0c5c-4419-aaec-2ab14c71471c" providerId="ADAL" clId="{D66522FD-EDD0-4C1B-8243-96B11621C210}" dt="2022-09-15T01:55:41.604" v="901" actId="20577"/>
          <ac:spMkLst>
            <pc:docMk/>
            <pc:sldMk cId="1815417388" sldId="473"/>
            <ac:spMk id="51204" creationId="{751AAEEB-F3B1-B102-2895-803DCA5455AF}"/>
          </ac:spMkLst>
        </pc:spChg>
        <pc:spChg chg="mod">
          <ac:chgData name="Laura Gray Tateosian" userId="5ac3eabe-0c5c-4419-aaec-2ab14c71471c" providerId="ADAL" clId="{D66522FD-EDD0-4C1B-8243-96B11621C210}" dt="2022-09-15T01:55:58.145" v="928" actId="6549"/>
          <ac:spMkLst>
            <pc:docMk/>
            <pc:sldMk cId="1815417388" sldId="473"/>
            <ac:spMk id="51207" creationId="{E920CC66-71EB-5D4E-9626-EDB587837C61}"/>
          </ac:spMkLst>
        </pc:spChg>
      </pc:sldChg>
      <pc:sldChg chg="new">
        <pc:chgData name="Laura Gray Tateosian" userId="5ac3eabe-0c5c-4419-aaec-2ab14c71471c" providerId="ADAL" clId="{D66522FD-EDD0-4C1B-8243-96B11621C210}" dt="2022-09-14T18:53:35.069" v="0" actId="680"/>
        <pc:sldMkLst>
          <pc:docMk/>
          <pc:sldMk cId="739855117" sldId="499"/>
        </pc:sldMkLst>
      </pc:sldChg>
      <pc:sldChg chg="new">
        <pc:chgData name="Laura Gray Tateosian" userId="5ac3eabe-0c5c-4419-aaec-2ab14c71471c" providerId="ADAL" clId="{D66522FD-EDD0-4C1B-8243-96B11621C210}" dt="2022-09-14T19:06:40.833" v="1" actId="680"/>
        <pc:sldMkLst>
          <pc:docMk/>
          <pc:sldMk cId="1460144758" sldId="500"/>
        </pc:sldMkLst>
      </pc:sldChg>
      <pc:sldChg chg="new">
        <pc:chgData name="Laura Gray Tateosian" userId="5ac3eabe-0c5c-4419-aaec-2ab14c71471c" providerId="ADAL" clId="{D66522FD-EDD0-4C1B-8243-96B11621C210}" dt="2022-09-15T01:22:54.618" v="539" actId="680"/>
        <pc:sldMkLst>
          <pc:docMk/>
          <pc:sldMk cId="1085514082" sldId="501"/>
        </pc:sldMkLst>
      </pc:sldChg>
      <pc:sldChg chg="modSp add mod">
        <pc:chgData name="Laura Gray Tateosian" userId="5ac3eabe-0c5c-4419-aaec-2ab14c71471c" providerId="ADAL" clId="{D66522FD-EDD0-4C1B-8243-96B11621C210}" dt="2022-09-15T01:35:28.622" v="628" actId="1076"/>
        <pc:sldMkLst>
          <pc:docMk/>
          <pc:sldMk cId="0" sldId="502"/>
        </pc:sldMkLst>
        <pc:spChg chg="mod">
          <ac:chgData name="Laura Gray Tateosian" userId="5ac3eabe-0c5c-4419-aaec-2ab14c71471c" providerId="ADAL" clId="{D66522FD-EDD0-4C1B-8243-96B11621C210}" dt="2022-09-15T01:35:16.320" v="625" actId="20577"/>
          <ac:spMkLst>
            <pc:docMk/>
            <pc:sldMk cId="0" sldId="502"/>
            <ac:spMk id="49155" creationId="{32967B72-C464-C03D-60D3-C5A76783C802}"/>
          </ac:spMkLst>
        </pc:spChg>
        <pc:picChg chg="mod">
          <ac:chgData name="Laura Gray Tateosian" userId="5ac3eabe-0c5c-4419-aaec-2ab14c71471c" providerId="ADAL" clId="{D66522FD-EDD0-4C1B-8243-96B11621C210}" dt="2022-09-15T01:35:28.622" v="628" actId="1076"/>
          <ac:picMkLst>
            <pc:docMk/>
            <pc:sldMk cId="0" sldId="502"/>
            <ac:picMk id="49157" creationId="{443136A5-3234-7F7D-9092-658905408C5E}"/>
          </ac:picMkLst>
        </pc:picChg>
        <pc:picChg chg="mod">
          <ac:chgData name="Laura Gray Tateosian" userId="5ac3eabe-0c5c-4419-aaec-2ab14c71471c" providerId="ADAL" clId="{D66522FD-EDD0-4C1B-8243-96B11621C210}" dt="2022-09-15T01:35:20.391" v="626" actId="1076"/>
          <ac:picMkLst>
            <pc:docMk/>
            <pc:sldMk cId="0" sldId="502"/>
            <ac:picMk id="49158" creationId="{8E221754-3A2B-3D10-2816-A2B61186F56A}"/>
          </ac:picMkLst>
        </pc:picChg>
      </pc:sldChg>
      <pc:sldChg chg="add del">
        <pc:chgData name="Laura Gray Tateosian" userId="5ac3eabe-0c5c-4419-aaec-2ab14c71471c" providerId="ADAL" clId="{D66522FD-EDD0-4C1B-8243-96B11621C210}" dt="2022-09-15T01:50:31.474" v="834" actId="47"/>
        <pc:sldMkLst>
          <pc:docMk/>
          <pc:sldMk cId="4221449070" sldId="503"/>
        </pc:sldMkLst>
      </pc:sldChg>
      <pc:sldChg chg="add del">
        <pc:chgData name="Laura Gray Tateosian" userId="5ac3eabe-0c5c-4419-aaec-2ab14c71471c" providerId="ADAL" clId="{D66522FD-EDD0-4C1B-8243-96B11621C210}" dt="2022-09-15T01:50:31.474" v="834" actId="47"/>
        <pc:sldMkLst>
          <pc:docMk/>
          <pc:sldMk cId="1455482859" sldId="504"/>
        </pc:sldMkLst>
      </pc:sldChg>
      <pc:sldChg chg="add del">
        <pc:chgData name="Laura Gray Tateosian" userId="5ac3eabe-0c5c-4419-aaec-2ab14c71471c" providerId="ADAL" clId="{D66522FD-EDD0-4C1B-8243-96B11621C210}" dt="2022-09-15T01:50:31.474" v="834" actId="47"/>
        <pc:sldMkLst>
          <pc:docMk/>
          <pc:sldMk cId="1642389521" sldId="505"/>
        </pc:sldMkLst>
      </pc:sldChg>
      <pc:sldChg chg="add del">
        <pc:chgData name="Laura Gray Tateosian" userId="5ac3eabe-0c5c-4419-aaec-2ab14c71471c" providerId="ADAL" clId="{D66522FD-EDD0-4C1B-8243-96B11621C210}" dt="2022-09-15T01:50:31.474" v="834" actId="47"/>
        <pc:sldMkLst>
          <pc:docMk/>
          <pc:sldMk cId="2511845330" sldId="506"/>
        </pc:sldMkLst>
      </pc:sldChg>
    </pc:docChg>
  </pc:docChgLst>
  <pc:docChgLst>
    <pc:chgData name="Laura Gray Tateosian" userId="5ac3eabe-0c5c-4419-aaec-2ab14c71471c" providerId="ADAL" clId="{F00347B9-E65C-44F1-8DF1-1A913AADA5CE}"/>
    <pc:docChg chg="custSel addSld delSld modSld sldOrd">
      <pc:chgData name="Laura Gray Tateosian" userId="5ac3eabe-0c5c-4419-aaec-2ab14c71471c" providerId="ADAL" clId="{F00347B9-E65C-44F1-8DF1-1A913AADA5CE}" dt="2022-08-30T20:38:04.378" v="15" actId="680"/>
      <pc:docMkLst>
        <pc:docMk/>
      </pc:docMkLst>
      <pc:sldChg chg="modSp">
        <pc:chgData name="Laura Gray Tateosian" userId="5ac3eabe-0c5c-4419-aaec-2ab14c71471c" providerId="ADAL" clId="{F00347B9-E65C-44F1-8DF1-1A913AADA5CE}" dt="2022-08-30T20:37:49.920" v="14" actId="20577"/>
        <pc:sldMkLst>
          <pc:docMk/>
          <pc:sldMk cId="0" sldId="399"/>
        </pc:sldMkLst>
        <pc:spChg chg="mod">
          <ac:chgData name="Laura Gray Tateosian" userId="5ac3eabe-0c5c-4419-aaec-2ab14c71471c" providerId="ADAL" clId="{F00347B9-E65C-44F1-8DF1-1A913AADA5CE}" dt="2022-08-30T20:37:49.920" v="14" actId="20577"/>
          <ac:spMkLst>
            <pc:docMk/>
            <pc:sldMk cId="0" sldId="399"/>
            <ac:spMk id="30744" creationId="{AAB1DED5-2AA1-87E7-C697-84579EEDEE63}"/>
          </ac:spMkLst>
        </pc:spChg>
      </pc:sldChg>
      <pc:sldChg chg="ord">
        <pc:chgData name="Laura Gray Tateosian" userId="5ac3eabe-0c5c-4419-aaec-2ab14c71471c" providerId="ADAL" clId="{F00347B9-E65C-44F1-8DF1-1A913AADA5CE}" dt="2022-08-30T14:18:22.944" v="4"/>
        <pc:sldMkLst>
          <pc:docMk/>
          <pc:sldMk cId="4160348096" sldId="492"/>
        </pc:sldMkLst>
      </pc:sldChg>
      <pc:sldChg chg="del">
        <pc:chgData name="Laura Gray Tateosian" userId="5ac3eabe-0c5c-4419-aaec-2ab14c71471c" providerId="ADAL" clId="{F00347B9-E65C-44F1-8DF1-1A913AADA5CE}" dt="2022-08-30T14:17:58.641" v="2" actId="47"/>
        <pc:sldMkLst>
          <pc:docMk/>
          <pc:sldMk cId="815223756" sldId="494"/>
        </pc:sldMkLst>
      </pc:sldChg>
      <pc:sldChg chg="new">
        <pc:chgData name="Laura Gray Tateosian" userId="5ac3eabe-0c5c-4419-aaec-2ab14c71471c" providerId="ADAL" clId="{F00347B9-E65C-44F1-8DF1-1A913AADA5CE}" dt="2022-08-30T13:39:46.578" v="0" actId="680"/>
        <pc:sldMkLst>
          <pc:docMk/>
          <pc:sldMk cId="40426185" sldId="495"/>
        </pc:sldMkLst>
      </pc:sldChg>
      <pc:sldChg chg="new">
        <pc:chgData name="Laura Gray Tateosian" userId="5ac3eabe-0c5c-4419-aaec-2ab14c71471c" providerId="ADAL" clId="{F00347B9-E65C-44F1-8DF1-1A913AADA5CE}" dt="2022-08-30T13:39:57.118" v="1" actId="680"/>
        <pc:sldMkLst>
          <pc:docMk/>
          <pc:sldMk cId="3442197776" sldId="496"/>
        </pc:sldMkLst>
      </pc:sldChg>
      <pc:sldChg chg="delSp modSp add mod ord">
        <pc:chgData name="Laura Gray Tateosian" userId="5ac3eabe-0c5c-4419-aaec-2ab14c71471c" providerId="ADAL" clId="{F00347B9-E65C-44F1-8DF1-1A913AADA5CE}" dt="2022-08-30T14:19:14.855" v="9" actId="14100"/>
        <pc:sldMkLst>
          <pc:docMk/>
          <pc:sldMk cId="796578256" sldId="497"/>
        </pc:sldMkLst>
        <pc:spChg chg="mod">
          <ac:chgData name="Laura Gray Tateosian" userId="5ac3eabe-0c5c-4419-aaec-2ab14c71471c" providerId="ADAL" clId="{F00347B9-E65C-44F1-8DF1-1A913AADA5CE}" dt="2022-08-30T14:19:14.855" v="9" actId="14100"/>
          <ac:spMkLst>
            <pc:docMk/>
            <pc:sldMk cId="796578256" sldId="497"/>
            <ac:spMk id="2" creationId="{2B5BA9DF-328A-BA4D-7AB5-6563460C28C3}"/>
          </ac:spMkLst>
        </pc:spChg>
        <pc:spChg chg="del">
          <ac:chgData name="Laura Gray Tateosian" userId="5ac3eabe-0c5c-4419-aaec-2ab14c71471c" providerId="ADAL" clId="{F00347B9-E65C-44F1-8DF1-1A913AADA5CE}" dt="2022-08-30T14:19:08.071" v="8" actId="478"/>
          <ac:spMkLst>
            <pc:docMk/>
            <pc:sldMk cId="796578256" sldId="497"/>
            <ac:spMk id="3" creationId="{13E970B6-460B-2108-3483-9547D810354E}"/>
          </ac:spMkLst>
        </pc:spChg>
      </pc:sldChg>
      <pc:sldChg chg="new">
        <pc:chgData name="Laura Gray Tateosian" userId="5ac3eabe-0c5c-4419-aaec-2ab14c71471c" providerId="ADAL" clId="{F00347B9-E65C-44F1-8DF1-1A913AADA5CE}" dt="2022-08-30T20:38:04.378" v="15" actId="680"/>
        <pc:sldMkLst>
          <pc:docMk/>
          <pc:sldMk cId="2332387692" sldId="498"/>
        </pc:sldMkLst>
      </pc:sldChg>
    </pc:docChg>
  </pc:docChgLst>
</pc:chgInfo>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png>
</file>

<file path=ppt/media/image29.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1618" name="Rectangle 1026">
            <a:extLst>
              <a:ext uri="{FF2B5EF4-FFF2-40B4-BE49-F238E27FC236}">
                <a16:creationId xmlns:a16="http://schemas.microsoft.com/office/drawing/2014/main" id="{E5EB0363-B6DF-F058-B6DD-EBA6B8B70D44}"/>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US"/>
          </a:p>
        </p:txBody>
      </p:sp>
      <p:sp>
        <p:nvSpPr>
          <p:cNvPr id="111619" name="Rectangle 1027">
            <a:extLst>
              <a:ext uri="{FF2B5EF4-FFF2-40B4-BE49-F238E27FC236}">
                <a16:creationId xmlns:a16="http://schemas.microsoft.com/office/drawing/2014/main" id="{87FA00F7-86FA-CCE7-8251-E515AD949A5E}"/>
              </a:ext>
            </a:extLst>
          </p:cNvPr>
          <p:cNvSpPr>
            <a:spLocks noGrp="1" noChangeArrowheads="1"/>
          </p:cNvSpPr>
          <p:nvPr>
            <p:ph type="dt" idx="1"/>
          </p:nvPr>
        </p:nvSpPr>
        <p:spPr bwMode="auto">
          <a:xfrm>
            <a:off x="388620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3076" name="Rectangle 1028">
            <a:extLst>
              <a:ext uri="{FF2B5EF4-FFF2-40B4-BE49-F238E27FC236}">
                <a16:creationId xmlns:a16="http://schemas.microsoft.com/office/drawing/2014/main" id="{97EBAE5E-B49F-3145-1F73-5DA336F24C2F}"/>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1621" name="Rectangle 1029">
            <a:extLst>
              <a:ext uri="{FF2B5EF4-FFF2-40B4-BE49-F238E27FC236}">
                <a16:creationId xmlns:a16="http://schemas.microsoft.com/office/drawing/2014/main" id="{A6800C90-54B7-77DE-0FED-450C543DAE37}"/>
              </a:ext>
            </a:extLst>
          </p:cNvPr>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1622" name="Rectangle 1030">
            <a:extLst>
              <a:ext uri="{FF2B5EF4-FFF2-40B4-BE49-F238E27FC236}">
                <a16:creationId xmlns:a16="http://schemas.microsoft.com/office/drawing/2014/main" id="{F557F1BD-F341-A1BE-E2A4-95EF152C4CE9}"/>
              </a:ext>
            </a:extLst>
          </p:cNvPr>
          <p:cNvSpPr>
            <a:spLocks noGrp="1" noChangeArrowheads="1"/>
          </p:cNvSpPr>
          <p:nvPr>
            <p:ph type="ftr" sz="quarter" idx="4"/>
          </p:nvPr>
        </p:nvSpPr>
        <p:spPr bwMode="auto">
          <a:xfrm>
            <a:off x="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US"/>
          </a:p>
        </p:txBody>
      </p:sp>
      <p:sp>
        <p:nvSpPr>
          <p:cNvPr id="111623" name="Rectangle 1031">
            <a:extLst>
              <a:ext uri="{FF2B5EF4-FFF2-40B4-BE49-F238E27FC236}">
                <a16:creationId xmlns:a16="http://schemas.microsoft.com/office/drawing/2014/main" id="{4DA5135B-E39E-EED2-0FF7-018EDC57A655}"/>
              </a:ext>
            </a:extLst>
          </p:cNvPr>
          <p:cNvSpPr>
            <a:spLocks noGrp="1" noChangeArrowheads="1"/>
          </p:cNvSpPr>
          <p:nvPr>
            <p:ph type="sldNum" sz="quarter" idx="5"/>
          </p:nvPr>
        </p:nvSpPr>
        <p:spPr bwMode="auto">
          <a:xfrm>
            <a:off x="388620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200"/>
            </a:lvl1pPr>
          </a:lstStyle>
          <a:p>
            <a:fld id="{F1E63412-3D22-4134-869B-1559DEBA59E8}"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7F8F3FFE-B62E-6D85-D22A-41C5F5FB4453}"/>
              </a:ext>
            </a:extLst>
          </p:cNvPr>
          <p:cNvSpPr>
            <a:spLocks noGrp="1" noRot="1" noChangeAspect="1" noTextEdit="1"/>
          </p:cNvSpPr>
          <p:nvPr>
            <p:ph type="sldImg"/>
          </p:nvPr>
        </p:nvSpPr>
        <p:spPr>
          <a:ln/>
        </p:spPr>
      </p:sp>
      <p:sp>
        <p:nvSpPr>
          <p:cNvPr id="5123" name="Notes Placeholder 2">
            <a:extLst>
              <a:ext uri="{FF2B5EF4-FFF2-40B4-BE49-F238E27FC236}">
                <a16:creationId xmlns:a16="http://schemas.microsoft.com/office/drawing/2014/main" id="{ABC3BCDB-5F25-2BB8-6DE4-278E0C93101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124" name="Slide Number Placeholder 3">
            <a:extLst>
              <a:ext uri="{FF2B5EF4-FFF2-40B4-BE49-F238E27FC236}">
                <a16:creationId xmlns:a16="http://schemas.microsoft.com/office/drawing/2014/main" id="{6639C1FF-D245-237A-3D59-240D94A93C10}"/>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466D62F-E383-49FC-A74C-C7D95C3194BD}" type="slidenum">
              <a:rPr lang="en-US" altLang="en-US"/>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B352A0CA-DD5A-841C-EBAC-4050736147A3}"/>
              </a:ext>
            </a:extLst>
          </p:cNvPr>
          <p:cNvSpPr>
            <a:spLocks noGrp="1" noRot="1" noChangeAspect="1" noTextEdit="1"/>
          </p:cNvSpPr>
          <p:nvPr>
            <p:ph type="sldImg"/>
          </p:nvPr>
        </p:nvSpPr>
        <p:spPr>
          <a:ln/>
        </p:spPr>
      </p:sp>
      <p:sp>
        <p:nvSpPr>
          <p:cNvPr id="24579" name="Notes Placeholder 2">
            <a:extLst>
              <a:ext uri="{FF2B5EF4-FFF2-40B4-BE49-F238E27FC236}">
                <a16:creationId xmlns:a16="http://schemas.microsoft.com/office/drawing/2014/main" id="{46656623-C8FF-37A3-84B4-7958ECD7A1CC}"/>
              </a:ext>
            </a:extLst>
          </p:cNvPr>
          <p:cNvSpPr>
            <a:spLocks noGrp="1"/>
          </p:cNvSpPr>
          <p:nvPr>
            <p:ph type="body" idx="1"/>
          </p:nvPr>
        </p:nvSpPr>
        <p:spPr>
          <a:noFill/>
        </p:spPr>
        <p:txBody>
          <a:bodyPr/>
          <a:lstStyle/>
          <a:p>
            <a:r>
              <a:rPr lang="en-US" altLang="en-US" dirty="0">
                <a:latin typeface="Arial" panose="020B0604020202020204" pitchFamily="34" charset="0"/>
              </a:rPr>
              <a:t>In Python, Strings are just sequences of characters.  Why do we need them?  What can strings do for you?   In this script, strings are being used to print information about the GIS data in a workspace.  They're also being used to specify the workspace.  And they are being used to store the names of the data in the workspace.  Strings are versatile and used all over the place in Python.   You can use them to specify...</a:t>
            </a:r>
          </a:p>
        </p:txBody>
      </p:sp>
      <p:sp>
        <p:nvSpPr>
          <p:cNvPr id="24580" name="Slide Number Placeholder 3">
            <a:extLst>
              <a:ext uri="{FF2B5EF4-FFF2-40B4-BE49-F238E27FC236}">
                <a16:creationId xmlns:a16="http://schemas.microsoft.com/office/drawing/2014/main" id="{FE8A9656-59FE-BBB1-EC06-02FFCD213D09}"/>
              </a:ext>
            </a:extLst>
          </p:cNvPr>
          <p:cNvSpPr>
            <a:spLocks noGrp="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4254454-C821-465F-A342-A7D9D718CF24}" type="slidenum">
              <a:rPr lang="en-US" altLang="en-US"/>
              <a:pPr/>
              <a:t>13</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1031">
            <a:extLst>
              <a:ext uri="{FF2B5EF4-FFF2-40B4-BE49-F238E27FC236}">
                <a16:creationId xmlns:a16="http://schemas.microsoft.com/office/drawing/2014/main" id="{395FA7F7-F6F6-76C8-2E79-605376D2C54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DD334B32-F8AD-4D9D-9352-11BC53D6E23F}" type="slidenum">
              <a:rPr lang="en-US" altLang="en-US"/>
              <a:pPr>
                <a:spcBef>
                  <a:spcPct val="0"/>
                </a:spcBef>
              </a:pPr>
              <a:t>15</a:t>
            </a:fld>
            <a:endParaRPr lang="en-US" altLang="en-US"/>
          </a:p>
        </p:txBody>
      </p:sp>
      <p:sp>
        <p:nvSpPr>
          <p:cNvPr id="13315" name="Rectangle 2">
            <a:extLst>
              <a:ext uri="{FF2B5EF4-FFF2-40B4-BE49-F238E27FC236}">
                <a16:creationId xmlns:a16="http://schemas.microsoft.com/office/drawing/2014/main" id="{D799A309-3868-E1C8-3278-CB05CD1D4952}"/>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7BC0DF45-B82E-9D26-7034-62F382DD865C}"/>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a:extLst>
              <a:ext uri="{FF2B5EF4-FFF2-40B4-BE49-F238E27FC236}">
                <a16:creationId xmlns:a16="http://schemas.microsoft.com/office/drawing/2014/main" id="{C34AAF2A-21A2-0407-C8C2-05F61C0B8740}"/>
              </a:ext>
            </a:extLst>
          </p:cNvPr>
          <p:cNvSpPr>
            <a:spLocks noGrp="1" noRot="1" noChangeAspect="1" noTextEdit="1"/>
          </p:cNvSpPr>
          <p:nvPr>
            <p:ph type="sldImg"/>
          </p:nvPr>
        </p:nvSpPr>
        <p:spPr>
          <a:ln/>
        </p:spPr>
      </p:sp>
      <p:sp>
        <p:nvSpPr>
          <p:cNvPr id="15363" name="Notes Placeholder 2">
            <a:extLst>
              <a:ext uri="{FF2B5EF4-FFF2-40B4-BE49-F238E27FC236}">
                <a16:creationId xmlns:a16="http://schemas.microsoft.com/office/drawing/2014/main" id="{3033C48D-665A-205D-F98D-312D3DCFB91D}"/>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5364" name="Slide Number Placeholder 3">
            <a:extLst>
              <a:ext uri="{FF2B5EF4-FFF2-40B4-BE49-F238E27FC236}">
                <a16:creationId xmlns:a16="http://schemas.microsoft.com/office/drawing/2014/main" id="{CDFB481A-902B-9ADB-B4A0-267A03A294D8}"/>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3CA766D-B284-4F67-BF1E-E8CF06EC8328}" type="slidenum">
              <a:rPr lang="en-US" altLang="en-US"/>
              <a:pPr/>
              <a:t>16</a:t>
            </a:fld>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1031">
            <a:extLst>
              <a:ext uri="{FF2B5EF4-FFF2-40B4-BE49-F238E27FC236}">
                <a16:creationId xmlns:a16="http://schemas.microsoft.com/office/drawing/2014/main" id="{200BD1B7-21F4-9156-D507-9D49676E965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BF3DA12-7408-4E60-9EF7-872BC64DD69C}" type="slidenum">
              <a:rPr lang="en-US" altLang="en-US"/>
              <a:pPr>
                <a:spcBef>
                  <a:spcPct val="0"/>
                </a:spcBef>
              </a:pPr>
              <a:t>17</a:t>
            </a:fld>
            <a:endParaRPr lang="en-US" altLang="en-US"/>
          </a:p>
        </p:txBody>
      </p:sp>
      <p:sp>
        <p:nvSpPr>
          <p:cNvPr id="17411" name="Rectangle 2">
            <a:extLst>
              <a:ext uri="{FF2B5EF4-FFF2-40B4-BE49-F238E27FC236}">
                <a16:creationId xmlns:a16="http://schemas.microsoft.com/office/drawing/2014/main" id="{257156F4-CC9A-7F00-0895-CFC0D8BC4613}"/>
              </a:ext>
            </a:extLst>
          </p:cNvPr>
          <p:cNvSpPr>
            <a:spLocks noGrp="1" noRot="1" noChangeAspect="1" noChangeArrowheads="1" noTextEdit="1"/>
          </p:cNvSpPr>
          <p:nvPr>
            <p:ph type="sldImg"/>
          </p:nvPr>
        </p:nvSpPr>
        <p:spPr>
          <a:ln/>
        </p:spPr>
      </p:sp>
      <p:sp>
        <p:nvSpPr>
          <p:cNvPr id="17412" name="Rectangle 3">
            <a:extLst>
              <a:ext uri="{FF2B5EF4-FFF2-40B4-BE49-F238E27FC236}">
                <a16:creationId xmlns:a16="http://schemas.microsoft.com/office/drawing/2014/main" id="{B36C0341-9E6F-64FE-E868-FF9F079B7E61}"/>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18</a:t>
            </a:fld>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19</a:t>
            </a:fld>
            <a:endParaRPr lang="en-US" altLang="en-US"/>
          </a:p>
        </p:txBody>
      </p:sp>
    </p:spTree>
    <p:extLst>
      <p:ext uri="{BB962C8B-B14F-4D97-AF65-F5344CB8AC3E}">
        <p14:creationId xmlns:p14="http://schemas.microsoft.com/office/powerpoint/2010/main" val="18233282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a:extLst>
              <a:ext uri="{FF2B5EF4-FFF2-40B4-BE49-F238E27FC236}">
                <a16:creationId xmlns:a16="http://schemas.microsoft.com/office/drawing/2014/main" id="{56DC476A-975A-7A11-C91E-628BBF8C59F5}"/>
              </a:ext>
            </a:extLst>
          </p:cNvPr>
          <p:cNvSpPr>
            <a:spLocks noGrp="1" noRot="1" noChangeAspect="1" noTextEdit="1"/>
          </p:cNvSpPr>
          <p:nvPr>
            <p:ph type="sldImg"/>
          </p:nvPr>
        </p:nvSpPr>
        <p:spPr>
          <a:ln/>
        </p:spPr>
      </p:sp>
      <p:sp>
        <p:nvSpPr>
          <p:cNvPr id="21507" name="Notes Placeholder 2">
            <a:extLst>
              <a:ext uri="{FF2B5EF4-FFF2-40B4-BE49-F238E27FC236}">
                <a16:creationId xmlns:a16="http://schemas.microsoft.com/office/drawing/2014/main" id="{4B40D8AB-B35B-1A42-6223-71D8414CA8AB}"/>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1508" name="Slide Number Placeholder 3">
            <a:extLst>
              <a:ext uri="{FF2B5EF4-FFF2-40B4-BE49-F238E27FC236}">
                <a16:creationId xmlns:a16="http://schemas.microsoft.com/office/drawing/2014/main" id="{994DDF7A-B55B-6A6B-4835-0FF9211CB04E}"/>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5090CFAF-F4BF-476B-83A5-899B8EBA02F1}" type="slidenum">
              <a:rPr lang="en-US" altLang="en-US"/>
              <a:pPr/>
              <a:t>20</a:t>
            </a:fld>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a:extLst>
              <a:ext uri="{FF2B5EF4-FFF2-40B4-BE49-F238E27FC236}">
                <a16:creationId xmlns:a16="http://schemas.microsoft.com/office/drawing/2014/main" id="{7700FDC1-1D19-D071-AB5C-8C7C623B3BBF}"/>
              </a:ext>
            </a:extLst>
          </p:cNvPr>
          <p:cNvSpPr>
            <a:spLocks noGrp="1" noRot="1" noChangeAspect="1" noTextEdit="1"/>
          </p:cNvSpPr>
          <p:nvPr>
            <p:ph type="sldImg"/>
          </p:nvPr>
        </p:nvSpPr>
        <p:spPr>
          <a:ln/>
        </p:spPr>
      </p:sp>
      <p:sp>
        <p:nvSpPr>
          <p:cNvPr id="23555" name="Notes Placeholder 2">
            <a:extLst>
              <a:ext uri="{FF2B5EF4-FFF2-40B4-BE49-F238E27FC236}">
                <a16:creationId xmlns:a16="http://schemas.microsoft.com/office/drawing/2014/main" id="{BA5DB7E3-377A-C6DB-2E24-100886D2803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3556" name="Slide Number Placeholder 3">
            <a:extLst>
              <a:ext uri="{FF2B5EF4-FFF2-40B4-BE49-F238E27FC236}">
                <a16:creationId xmlns:a16="http://schemas.microsoft.com/office/drawing/2014/main" id="{C5026D37-7AB9-664F-61FB-A69C2CA76D07}"/>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6D7E5D-DFE3-4A18-BE9E-C8F9EAC89C2D}" type="slidenum">
              <a:rPr lang="en-US" altLang="en-US"/>
              <a:pPr/>
              <a:t>21</a:t>
            </a:fld>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22</a:t>
            </a:fld>
            <a:endParaRPr lang="en-US" altLang="en-US"/>
          </a:p>
        </p:txBody>
      </p:sp>
    </p:spTree>
    <p:extLst>
      <p:ext uri="{BB962C8B-B14F-4D97-AF65-F5344CB8AC3E}">
        <p14:creationId xmlns:p14="http://schemas.microsoft.com/office/powerpoint/2010/main" val="39298137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&gt;&gt;&gt; print('5.8\t6.4')</a:t>
            </a:r>
          </a:p>
          <a:p>
            <a:r>
              <a:rPr lang="en-US" sz="1200" dirty="0"/>
              <a:t>5.8	6.4</a:t>
            </a:r>
          </a:p>
          <a:p>
            <a:endParaRPr lang="en-US" sz="1200" dirty="0"/>
          </a:p>
          <a:p>
            <a:r>
              <a:rPr lang="en-US" sz="1200" dirty="0"/>
              <a:t>&gt;&gt;&gt; print('5.8\n6.4')</a:t>
            </a:r>
          </a:p>
          <a:p>
            <a:r>
              <a:rPr lang="en-US" sz="1200" dirty="0"/>
              <a:t>5.8</a:t>
            </a:r>
          </a:p>
          <a:p>
            <a:r>
              <a:rPr lang="en-US" sz="1200" dirty="0"/>
              <a:t>6.4</a:t>
            </a:r>
          </a:p>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23</a:t>
            </a:fld>
            <a:endParaRPr lang="en-US" altLang="en-US"/>
          </a:p>
        </p:txBody>
      </p:sp>
    </p:spTree>
    <p:extLst>
      <p:ext uri="{BB962C8B-B14F-4D97-AF65-F5344CB8AC3E}">
        <p14:creationId xmlns:p14="http://schemas.microsoft.com/office/powerpoint/2010/main" val="3578716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a:extLst>
              <a:ext uri="{FF2B5EF4-FFF2-40B4-BE49-F238E27FC236}">
                <a16:creationId xmlns:a16="http://schemas.microsoft.com/office/drawing/2014/main" id="{F52D8B02-A2AF-14D2-ABB2-9ACA38C1D71F}"/>
              </a:ext>
            </a:extLst>
          </p:cNvPr>
          <p:cNvSpPr>
            <a:spLocks noGrp="1" noRot="1" noChangeAspect="1" noTextEdit="1"/>
          </p:cNvSpPr>
          <p:nvPr>
            <p:ph type="sldImg"/>
          </p:nvPr>
        </p:nvSpPr>
        <p:spPr>
          <a:ln/>
        </p:spPr>
      </p:sp>
      <p:sp>
        <p:nvSpPr>
          <p:cNvPr id="7171" name="Notes Placeholder 2">
            <a:extLst>
              <a:ext uri="{FF2B5EF4-FFF2-40B4-BE49-F238E27FC236}">
                <a16:creationId xmlns:a16="http://schemas.microsoft.com/office/drawing/2014/main" id="{B0C82B97-8FE0-73F6-8716-A727CF5AD7CF}"/>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Arial" panose="020B0604020202020204" pitchFamily="34" charset="0"/>
            </a:endParaRPr>
          </a:p>
        </p:txBody>
      </p:sp>
      <p:sp>
        <p:nvSpPr>
          <p:cNvPr id="7172" name="Slide Number Placeholder 3">
            <a:extLst>
              <a:ext uri="{FF2B5EF4-FFF2-40B4-BE49-F238E27FC236}">
                <a16:creationId xmlns:a16="http://schemas.microsoft.com/office/drawing/2014/main" id="{1C3FF158-041C-ED2F-337A-A69F8BA4E5E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19E6F08-2491-45F0-9374-8B0FDA15EBC7}" type="slidenum">
              <a:rPr lang="en-US" altLang="en-US"/>
              <a:pPr/>
              <a:t>2</a:t>
            </a:fld>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24</a:t>
            </a:fld>
            <a:endParaRPr lang="en-US" altLang="en-US"/>
          </a:p>
        </p:txBody>
      </p:sp>
    </p:spTree>
    <p:extLst>
      <p:ext uri="{BB962C8B-B14F-4D97-AF65-F5344CB8AC3E}">
        <p14:creationId xmlns:p14="http://schemas.microsoft.com/office/powerpoint/2010/main" val="18228101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a:extLst>
              <a:ext uri="{FF2B5EF4-FFF2-40B4-BE49-F238E27FC236}">
                <a16:creationId xmlns:a16="http://schemas.microsoft.com/office/drawing/2014/main" id="{99F5D200-B3AF-BB77-5AA9-4AA24DAD30F0}"/>
              </a:ext>
            </a:extLst>
          </p:cNvPr>
          <p:cNvSpPr>
            <a:spLocks noGrp="1" noRot="1" noChangeAspect="1" noTextEdit="1"/>
          </p:cNvSpPr>
          <p:nvPr>
            <p:ph type="sldImg"/>
          </p:nvPr>
        </p:nvSpPr>
        <p:spPr>
          <a:ln/>
        </p:spPr>
      </p:sp>
      <p:sp>
        <p:nvSpPr>
          <p:cNvPr id="25603" name="Notes Placeholder 2">
            <a:extLst>
              <a:ext uri="{FF2B5EF4-FFF2-40B4-BE49-F238E27FC236}">
                <a16:creationId xmlns:a16="http://schemas.microsoft.com/office/drawing/2014/main" id="{5034DD1F-9701-867B-F4D9-144580F19247}"/>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5604" name="Slide Number Placeholder 3">
            <a:extLst>
              <a:ext uri="{FF2B5EF4-FFF2-40B4-BE49-F238E27FC236}">
                <a16:creationId xmlns:a16="http://schemas.microsoft.com/office/drawing/2014/main" id="{FFF80FD6-BFF1-C46F-B1F7-90EF0A5A9CD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89D0549-43CD-4640-9949-82B6310A0800}" type="slidenum">
              <a:rPr lang="en-US" altLang="en-US"/>
              <a:pPr/>
              <a:t>25</a:t>
            </a:fld>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1F992511-6727-8D72-EC13-E5A8DED3F74A}"/>
              </a:ext>
            </a:extLst>
          </p:cNvPr>
          <p:cNvSpPr>
            <a:spLocks noGrp="1" noRot="1" noChangeAspect="1" noTextEdit="1"/>
          </p:cNvSpPr>
          <p:nvPr>
            <p:ph type="sldImg"/>
          </p:nvPr>
        </p:nvSpPr>
        <p:spPr>
          <a:ln/>
        </p:spPr>
      </p:sp>
      <p:sp>
        <p:nvSpPr>
          <p:cNvPr id="27651" name="Notes Placeholder 2">
            <a:extLst>
              <a:ext uri="{FF2B5EF4-FFF2-40B4-BE49-F238E27FC236}">
                <a16:creationId xmlns:a16="http://schemas.microsoft.com/office/drawing/2014/main" id="{8810DB55-B364-13B4-0B46-88C728CBAF3C}"/>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16:05</a:t>
            </a:r>
          </a:p>
        </p:txBody>
      </p:sp>
      <p:sp>
        <p:nvSpPr>
          <p:cNvPr id="27652" name="Slide Number Placeholder 3">
            <a:extLst>
              <a:ext uri="{FF2B5EF4-FFF2-40B4-BE49-F238E27FC236}">
                <a16:creationId xmlns:a16="http://schemas.microsoft.com/office/drawing/2014/main" id="{6A4D2779-7582-D405-07DF-4C4A582C207C}"/>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DD877E28-C6F0-4682-8183-75BE82AC4ABE}" type="slidenum">
              <a:rPr lang="en-US" altLang="en-US"/>
              <a:pPr/>
              <a:t>26</a:t>
            </a:fld>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1031">
            <a:extLst>
              <a:ext uri="{FF2B5EF4-FFF2-40B4-BE49-F238E27FC236}">
                <a16:creationId xmlns:a16="http://schemas.microsoft.com/office/drawing/2014/main" id="{84AE7A6C-8A8F-C4FA-3CE3-9ECBAE81250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11AC5B7-C4E7-442B-8642-85B3C0F17C82}" type="slidenum">
              <a:rPr lang="en-US" altLang="en-US"/>
              <a:pPr>
                <a:spcBef>
                  <a:spcPct val="0"/>
                </a:spcBef>
              </a:pPr>
              <a:t>27</a:t>
            </a:fld>
            <a:endParaRPr lang="en-US" altLang="en-US"/>
          </a:p>
        </p:txBody>
      </p:sp>
      <p:sp>
        <p:nvSpPr>
          <p:cNvPr id="29699" name="Rectangle 2">
            <a:extLst>
              <a:ext uri="{FF2B5EF4-FFF2-40B4-BE49-F238E27FC236}">
                <a16:creationId xmlns:a16="http://schemas.microsoft.com/office/drawing/2014/main" id="{F99AD783-1AD2-1FB9-AE33-4F3C9921C3AB}"/>
              </a:ext>
            </a:extLst>
          </p:cNvPr>
          <p:cNvSpPr>
            <a:spLocks noGrp="1" noRot="1" noChangeAspect="1" noChangeArrowheads="1" noTextEdit="1"/>
          </p:cNvSpPr>
          <p:nvPr>
            <p:ph type="sldImg"/>
          </p:nvPr>
        </p:nvSpPr>
        <p:spPr>
          <a:ln/>
        </p:spPr>
      </p:sp>
      <p:sp>
        <p:nvSpPr>
          <p:cNvPr id="29700" name="Rectangle 3">
            <a:extLst>
              <a:ext uri="{FF2B5EF4-FFF2-40B4-BE49-F238E27FC236}">
                <a16:creationId xmlns:a16="http://schemas.microsoft.com/office/drawing/2014/main" id="{1373FB11-E2FC-CA94-CC86-2762B502E667}"/>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a:extLst>
              <a:ext uri="{FF2B5EF4-FFF2-40B4-BE49-F238E27FC236}">
                <a16:creationId xmlns:a16="http://schemas.microsoft.com/office/drawing/2014/main" id="{ACDC33C9-03FF-C215-EE54-591558708F90}"/>
              </a:ext>
            </a:extLst>
          </p:cNvPr>
          <p:cNvSpPr>
            <a:spLocks noGrp="1" noRot="1" noChangeAspect="1" noTextEdit="1"/>
          </p:cNvSpPr>
          <p:nvPr>
            <p:ph type="sldImg"/>
          </p:nvPr>
        </p:nvSpPr>
        <p:spPr>
          <a:ln/>
        </p:spPr>
      </p:sp>
      <p:sp>
        <p:nvSpPr>
          <p:cNvPr id="31747" name="Notes Placeholder 2">
            <a:extLst>
              <a:ext uri="{FF2B5EF4-FFF2-40B4-BE49-F238E27FC236}">
                <a16:creationId xmlns:a16="http://schemas.microsoft.com/office/drawing/2014/main" id="{CD35670B-A1E2-AA7C-6A22-4DDF4BE78D6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1748" name="Slide Number Placeholder 3">
            <a:extLst>
              <a:ext uri="{FF2B5EF4-FFF2-40B4-BE49-F238E27FC236}">
                <a16:creationId xmlns:a16="http://schemas.microsoft.com/office/drawing/2014/main" id="{69AAFDB9-2197-6CB6-66EF-6E472C74C31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AB4D6718-4686-4D0A-B196-169E4ECC8CAF}" type="slidenum">
              <a:rPr lang="en-US" altLang="en-US"/>
              <a:pPr/>
              <a:t>28</a:t>
            </a:fld>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30</a:t>
            </a:fld>
            <a:endParaRPr lang="en-US" altLang="en-US"/>
          </a:p>
        </p:txBody>
      </p:sp>
    </p:spTree>
    <p:extLst>
      <p:ext uri="{BB962C8B-B14F-4D97-AF65-F5344CB8AC3E}">
        <p14:creationId xmlns:p14="http://schemas.microsoft.com/office/powerpoint/2010/main" val="32594954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31</a:t>
            </a:fld>
            <a:endParaRPr lang="en-US" altLang="en-US"/>
          </a:p>
        </p:txBody>
      </p:sp>
    </p:spTree>
    <p:extLst>
      <p:ext uri="{BB962C8B-B14F-4D97-AF65-F5344CB8AC3E}">
        <p14:creationId xmlns:p14="http://schemas.microsoft.com/office/powerpoint/2010/main" val="16458942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32</a:t>
            </a:fld>
            <a:endParaRPr lang="en-US" altLang="en-US"/>
          </a:p>
        </p:txBody>
      </p:sp>
    </p:spTree>
    <p:extLst>
      <p:ext uri="{BB962C8B-B14F-4D97-AF65-F5344CB8AC3E}">
        <p14:creationId xmlns:p14="http://schemas.microsoft.com/office/powerpoint/2010/main" val="28532054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33</a:t>
            </a:fld>
            <a:endParaRPr lang="en-US" altLang="en-US"/>
          </a:p>
        </p:txBody>
      </p:sp>
    </p:spTree>
    <p:extLst>
      <p:ext uri="{BB962C8B-B14F-4D97-AF65-F5344CB8AC3E}">
        <p14:creationId xmlns:p14="http://schemas.microsoft.com/office/powerpoint/2010/main" val="38195932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34</a:t>
            </a:fld>
            <a:endParaRPr lang="en-US" altLang="en-US"/>
          </a:p>
        </p:txBody>
      </p:sp>
    </p:spTree>
    <p:extLst>
      <p:ext uri="{BB962C8B-B14F-4D97-AF65-F5344CB8AC3E}">
        <p14:creationId xmlns:p14="http://schemas.microsoft.com/office/powerpoint/2010/main" val="19468461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C3312A73-ACBF-235A-FB8A-283735A8AB28}"/>
              </a:ext>
            </a:extLst>
          </p:cNvPr>
          <p:cNvSpPr>
            <a:spLocks noGrp="1" noRot="1" noChangeAspect="1" noTextEdit="1"/>
          </p:cNvSpPr>
          <p:nvPr>
            <p:ph type="sldImg"/>
          </p:nvPr>
        </p:nvSpPr>
        <p:spPr>
          <a:ln/>
        </p:spPr>
      </p:sp>
      <p:sp>
        <p:nvSpPr>
          <p:cNvPr id="9219" name="Notes Placeholder 2">
            <a:extLst>
              <a:ext uri="{FF2B5EF4-FFF2-40B4-BE49-F238E27FC236}">
                <a16:creationId xmlns:a16="http://schemas.microsoft.com/office/drawing/2014/main" id="{BE655A9C-6FD9-EB38-F19D-E81D438E9E3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9220" name="Slide Number Placeholder 3">
            <a:extLst>
              <a:ext uri="{FF2B5EF4-FFF2-40B4-BE49-F238E27FC236}">
                <a16:creationId xmlns:a16="http://schemas.microsoft.com/office/drawing/2014/main" id="{1B1384D4-7DAC-A0F1-92EF-BA7A04D142A1}"/>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1A5D342-A6D2-4F26-BD98-1B253D2A7D9E}" type="slidenum">
              <a:rPr lang="en-US" altLang="en-US"/>
              <a:pPr/>
              <a:t>3</a:t>
            </a:fld>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a:extLst>
              <a:ext uri="{FF2B5EF4-FFF2-40B4-BE49-F238E27FC236}">
                <a16:creationId xmlns:a16="http://schemas.microsoft.com/office/drawing/2014/main" id="{4000F0BA-E7AD-B4FD-8B3E-61604BB4C675}"/>
              </a:ext>
            </a:extLst>
          </p:cNvPr>
          <p:cNvSpPr>
            <a:spLocks noGrp="1" noRot="1" noChangeAspect="1" noTextEdit="1"/>
          </p:cNvSpPr>
          <p:nvPr>
            <p:ph type="sldImg"/>
          </p:nvPr>
        </p:nvSpPr>
        <p:spPr>
          <a:ln/>
        </p:spPr>
      </p:sp>
      <p:sp>
        <p:nvSpPr>
          <p:cNvPr id="33795" name="Notes Placeholder 2">
            <a:extLst>
              <a:ext uri="{FF2B5EF4-FFF2-40B4-BE49-F238E27FC236}">
                <a16:creationId xmlns:a16="http://schemas.microsoft.com/office/drawing/2014/main" id="{B584F6A1-BF7B-C241-FB88-D165699F4D06}"/>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String methods are special functions associated only with strings.  You can only call the capitalize function on a string type variable.  But all the function vocabulary we already discussed still apply:</a:t>
            </a:r>
          </a:p>
          <a:p>
            <a:endParaRPr lang="en-US" altLang="en-US" dirty="0">
              <a:latin typeface="Arial" panose="020B0604020202020204" pitchFamily="34" charset="0"/>
            </a:endParaRPr>
          </a:p>
          <a:p>
            <a:r>
              <a:rPr lang="en-US" altLang="en-US" dirty="0">
                <a:latin typeface="Arial" panose="020B0604020202020204" pitchFamily="34" charset="0"/>
              </a:rPr>
              <a:t>You </a:t>
            </a:r>
            <a:r>
              <a:rPr lang="en-US" altLang="en-US" b="1" i="1" dirty="0">
                <a:latin typeface="Arial" panose="020B0604020202020204" pitchFamily="34" charset="0"/>
              </a:rPr>
              <a:t>call</a:t>
            </a:r>
            <a:r>
              <a:rPr lang="en-US" altLang="en-US" dirty="0">
                <a:latin typeface="Arial" panose="020B0604020202020204" pitchFamily="34" charset="0"/>
              </a:rPr>
              <a:t> a string method </a:t>
            </a:r>
          </a:p>
          <a:p>
            <a:r>
              <a:rPr lang="en-US" altLang="en-US" dirty="0">
                <a:latin typeface="Arial" panose="020B0604020202020204" pitchFamily="34" charset="0"/>
              </a:rPr>
              <a:t>	</a:t>
            </a:r>
            <a:r>
              <a:rPr lang="en-US" altLang="en-US" dirty="0" err="1">
                <a:latin typeface="Arial" panose="020B0604020202020204" pitchFamily="34" charset="0"/>
              </a:rPr>
              <a:t>bird.lower</a:t>
            </a:r>
            <a:r>
              <a:rPr lang="en-US" altLang="en-US" dirty="0">
                <a:latin typeface="Arial" panose="020B0604020202020204" pitchFamily="34" charset="0"/>
              </a:rPr>
              <a:t>()</a:t>
            </a:r>
          </a:p>
          <a:p>
            <a:endParaRPr lang="en-US" altLang="en-US" dirty="0">
              <a:latin typeface="Arial" panose="020B0604020202020204" pitchFamily="34" charset="0"/>
            </a:endParaRPr>
          </a:p>
          <a:p>
            <a:r>
              <a:rPr lang="en-US" altLang="en-US" dirty="0">
                <a:latin typeface="Arial" panose="020B0604020202020204" pitchFamily="34" charset="0"/>
              </a:rPr>
              <a:t>Most string methods </a:t>
            </a:r>
            <a:r>
              <a:rPr lang="en-US" altLang="en-US" b="1" i="1" dirty="0">
                <a:latin typeface="Arial" panose="020B0604020202020204" pitchFamily="34" charset="0"/>
              </a:rPr>
              <a:t>return</a:t>
            </a:r>
            <a:r>
              <a:rPr lang="en-US" altLang="en-US" dirty="0">
                <a:latin typeface="Arial" panose="020B0604020202020204" pitchFamily="34" charset="0"/>
              </a:rPr>
              <a:t> a value.</a:t>
            </a:r>
          </a:p>
          <a:p>
            <a:r>
              <a:rPr lang="en-US" altLang="en-US" dirty="0">
                <a:latin typeface="Arial" panose="020B0604020202020204" pitchFamily="34" charset="0"/>
              </a:rPr>
              <a:t>	</a:t>
            </a:r>
            <a:r>
              <a:rPr lang="en-US" altLang="en-US" dirty="0" err="1">
                <a:latin typeface="Arial" panose="020B0604020202020204" pitchFamily="34" charset="0"/>
              </a:rPr>
              <a:t>bird.lower</a:t>
            </a:r>
            <a:r>
              <a:rPr lang="en-US" altLang="en-US" dirty="0">
                <a:latin typeface="Arial" panose="020B0604020202020204" pitchFamily="34" charset="0"/>
              </a:rPr>
              <a:t>() returns 'parrot'</a:t>
            </a:r>
          </a:p>
          <a:p>
            <a:endParaRPr lang="en-US" altLang="en-US" dirty="0">
              <a:latin typeface="Arial" panose="020B0604020202020204" pitchFamily="34" charset="0"/>
            </a:endParaRPr>
          </a:p>
          <a:p>
            <a:r>
              <a:rPr lang="en-US" altLang="en-US" dirty="0">
                <a:latin typeface="Arial" panose="020B0604020202020204" pitchFamily="34" charset="0"/>
              </a:rPr>
              <a:t>You pass </a:t>
            </a:r>
            <a:r>
              <a:rPr lang="en-US" altLang="en-US" b="1" i="1" dirty="0">
                <a:latin typeface="Arial" panose="020B0604020202020204" pitchFamily="34" charset="0"/>
              </a:rPr>
              <a:t>arguments</a:t>
            </a:r>
            <a:r>
              <a:rPr lang="en-US" altLang="en-US" dirty="0">
                <a:latin typeface="Arial" panose="020B0604020202020204" pitchFamily="34" charset="0"/>
              </a:rPr>
              <a:t> into the methods.</a:t>
            </a:r>
          </a:p>
          <a:p>
            <a:r>
              <a:rPr lang="en-US" altLang="en-US" dirty="0">
                <a:latin typeface="Arial" panose="020B0604020202020204" pitchFamily="34" charset="0"/>
              </a:rPr>
              <a:t>	'P' and 'C' are arguments for the </a:t>
            </a:r>
          </a:p>
          <a:p>
            <a:r>
              <a:rPr lang="en-US" altLang="en-US" dirty="0">
                <a:latin typeface="Arial" panose="020B0604020202020204" pitchFamily="34" charset="0"/>
              </a:rPr>
              <a:t>	replace method example on this slide.</a:t>
            </a:r>
          </a:p>
        </p:txBody>
      </p:sp>
      <p:sp>
        <p:nvSpPr>
          <p:cNvPr id="33796" name="Slide Number Placeholder 3">
            <a:extLst>
              <a:ext uri="{FF2B5EF4-FFF2-40B4-BE49-F238E27FC236}">
                <a16:creationId xmlns:a16="http://schemas.microsoft.com/office/drawing/2014/main" id="{F80F389C-9FA2-8B74-B7A9-5D663EB35B9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27CA768-EE11-4EC1-A37E-DF9E20196DE7}" type="slidenum">
              <a:rPr lang="en-US" altLang="en-US"/>
              <a:pPr/>
              <a:t>36</a:t>
            </a:fld>
            <a:endParaRPr lang="en-US"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a:extLst>
              <a:ext uri="{FF2B5EF4-FFF2-40B4-BE49-F238E27FC236}">
                <a16:creationId xmlns:a16="http://schemas.microsoft.com/office/drawing/2014/main" id="{8E9A4CBC-E055-1447-5007-A71AD881F4F4}"/>
              </a:ext>
            </a:extLst>
          </p:cNvPr>
          <p:cNvSpPr>
            <a:spLocks noGrp="1" noRot="1" noChangeAspect="1" noTextEdit="1"/>
          </p:cNvSpPr>
          <p:nvPr>
            <p:ph type="sldImg"/>
          </p:nvPr>
        </p:nvSpPr>
        <p:spPr>
          <a:ln/>
        </p:spPr>
      </p:sp>
      <p:sp>
        <p:nvSpPr>
          <p:cNvPr id="35843" name="Notes Placeholder 2">
            <a:extLst>
              <a:ext uri="{FF2B5EF4-FFF2-40B4-BE49-F238E27FC236}">
                <a16:creationId xmlns:a16="http://schemas.microsoft.com/office/drawing/2014/main" id="{9E0BB7A9-3E61-A60E-9E10-F5D6568095F6}"/>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5844" name="Slide Number Placeholder 3">
            <a:extLst>
              <a:ext uri="{FF2B5EF4-FFF2-40B4-BE49-F238E27FC236}">
                <a16:creationId xmlns:a16="http://schemas.microsoft.com/office/drawing/2014/main" id="{9F5B4A74-36F0-25CA-165C-E33C7487AC28}"/>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9DA40D1-7042-4F26-8132-8F22D1BF46EF}" type="slidenum">
              <a:rPr lang="en-US" altLang="en-US"/>
              <a:pPr/>
              <a:t>37</a:t>
            </a:fld>
            <a:endParaRPr lang="en-US"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a:extLst>
              <a:ext uri="{FF2B5EF4-FFF2-40B4-BE49-F238E27FC236}">
                <a16:creationId xmlns:a16="http://schemas.microsoft.com/office/drawing/2014/main" id="{852BEB22-182D-3566-0F9D-2B0F6234C21A}"/>
              </a:ext>
            </a:extLst>
          </p:cNvPr>
          <p:cNvSpPr>
            <a:spLocks noGrp="1" noRot="1" noChangeAspect="1" noTextEdit="1"/>
          </p:cNvSpPr>
          <p:nvPr>
            <p:ph type="sldImg"/>
          </p:nvPr>
        </p:nvSpPr>
        <p:spPr>
          <a:ln/>
        </p:spPr>
      </p:sp>
      <p:sp>
        <p:nvSpPr>
          <p:cNvPr id="37891" name="Notes Placeholder 2">
            <a:extLst>
              <a:ext uri="{FF2B5EF4-FFF2-40B4-BE49-F238E27FC236}">
                <a16:creationId xmlns:a16="http://schemas.microsoft.com/office/drawing/2014/main" id="{6D213C39-6650-E21F-CEDC-D4C990653A39}"/>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7892" name="Slide Number Placeholder 3">
            <a:extLst>
              <a:ext uri="{FF2B5EF4-FFF2-40B4-BE49-F238E27FC236}">
                <a16:creationId xmlns:a16="http://schemas.microsoft.com/office/drawing/2014/main" id="{443EFE9D-03D3-7984-4D20-9F4E54155323}"/>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F5FBB8C3-0D59-4C55-BBD1-CFBC6EFCD82C}" type="slidenum">
              <a:rPr lang="en-US" altLang="en-US"/>
              <a:pPr/>
              <a:t>38</a:t>
            </a:fld>
            <a:endParaRPr lang="en-US"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a:extLst>
              <a:ext uri="{FF2B5EF4-FFF2-40B4-BE49-F238E27FC236}">
                <a16:creationId xmlns:a16="http://schemas.microsoft.com/office/drawing/2014/main" id="{9205C142-667B-7A3F-D5D9-118BBBD09395}"/>
              </a:ext>
            </a:extLst>
          </p:cNvPr>
          <p:cNvSpPr>
            <a:spLocks noGrp="1" noRot="1" noChangeAspect="1" noTextEdit="1"/>
          </p:cNvSpPr>
          <p:nvPr>
            <p:ph type="sldImg"/>
          </p:nvPr>
        </p:nvSpPr>
        <p:spPr>
          <a:ln/>
        </p:spPr>
      </p:sp>
      <p:sp>
        <p:nvSpPr>
          <p:cNvPr id="39939" name="Notes Placeholder 2">
            <a:extLst>
              <a:ext uri="{FF2B5EF4-FFF2-40B4-BE49-F238E27FC236}">
                <a16:creationId xmlns:a16="http://schemas.microsoft.com/office/drawing/2014/main" id="{33FAB4CC-64AD-5E13-E7BE-B1F88CAE9F8E}"/>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9940" name="Slide Number Placeholder 3">
            <a:extLst>
              <a:ext uri="{FF2B5EF4-FFF2-40B4-BE49-F238E27FC236}">
                <a16:creationId xmlns:a16="http://schemas.microsoft.com/office/drawing/2014/main" id="{86DBD5D0-A00C-7872-7313-6DD2E56A2822}"/>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25B7306-F911-4DC5-9DA2-C72F0D1F9507}" type="slidenum">
              <a:rPr lang="en-US" altLang="en-US"/>
              <a:pPr/>
              <a:t>40</a:t>
            </a:fld>
            <a:endParaRPr lang="en-US"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031">
            <a:extLst>
              <a:ext uri="{FF2B5EF4-FFF2-40B4-BE49-F238E27FC236}">
                <a16:creationId xmlns:a16="http://schemas.microsoft.com/office/drawing/2014/main" id="{F0546E82-1E7E-E0A7-F0D5-4464CB61D3C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B41CF36B-8208-41FE-90E1-674BE6BFF16F}" type="slidenum">
              <a:rPr lang="en-US" altLang="en-US"/>
              <a:pPr>
                <a:spcBef>
                  <a:spcPct val="0"/>
                </a:spcBef>
              </a:pPr>
              <a:t>41</a:t>
            </a:fld>
            <a:endParaRPr lang="en-US" altLang="en-US"/>
          </a:p>
        </p:txBody>
      </p:sp>
      <p:sp>
        <p:nvSpPr>
          <p:cNvPr id="41987" name="Rectangle 2">
            <a:extLst>
              <a:ext uri="{FF2B5EF4-FFF2-40B4-BE49-F238E27FC236}">
                <a16:creationId xmlns:a16="http://schemas.microsoft.com/office/drawing/2014/main" id="{13CCEC65-F083-40E6-D629-5F42FB9A1081}"/>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F9BEF258-1B44-C60F-2C83-3F4B1332BFA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z="900">
                <a:latin typeface="Arial" panose="020B0604020202020204" pitchFamily="34" charset="0"/>
              </a:rPr>
              <a:t>&gt;&gt;&gt; print FID</a:t>
            </a:r>
          </a:p>
          <a:p>
            <a:pPr eaLnBrk="1" hangingPunct="1"/>
            <a:r>
              <a:rPr lang="en-US" altLang="en-US" sz="900">
                <a:latin typeface="Arial" panose="020B0604020202020204" pitchFamily="34" charset="0"/>
              </a:rPr>
              <a:t>&gt;&gt;&gt; FID</a:t>
            </a:r>
          </a:p>
          <a:p>
            <a:pPr eaLnBrk="1" hangingPunct="1"/>
            <a:r>
              <a:rPr lang="en-US" altLang="en-US" sz="900">
                <a:latin typeface="Arial" panose="020B0604020202020204" pitchFamily="34" charset="0"/>
              </a:rPr>
              <a:t>&gt;&gt;&gt; 145</a:t>
            </a:r>
          </a:p>
          <a:p>
            <a:pPr eaLnBrk="1" hangingPunct="1"/>
            <a:r>
              <a:rPr lang="en-US" altLang="en-US" sz="900">
                <a:latin typeface="Arial" panose="020B0604020202020204" pitchFamily="34" charset="0"/>
              </a:rPr>
              <a:t>&gt;&gt;&gt; print fid</a:t>
            </a:r>
          </a:p>
          <a:p>
            <a:pPr eaLnBrk="1" hangingPunct="1"/>
            <a:endParaRPr lang="en-US" altLang="en-US" sz="900">
              <a:latin typeface="Arial" panose="020B0604020202020204" pitchFamily="34" charset="0"/>
            </a:endParaRPr>
          </a:p>
          <a:p>
            <a:pPr eaLnBrk="1" hangingPunct="1"/>
            <a:endParaRPr lang="en-US" altLang="en-US">
              <a:latin typeface="Arial" panose="020B060402020202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BA2C7F2B-51BC-018A-D8FC-37EC7497A236}"/>
              </a:ext>
            </a:extLst>
          </p:cNvPr>
          <p:cNvSpPr>
            <a:spLocks noGrp="1" noRot="1" noChangeAspect="1" noTextEdit="1"/>
          </p:cNvSpPr>
          <p:nvPr>
            <p:ph type="sldImg"/>
          </p:nvPr>
        </p:nvSpPr>
        <p:spPr>
          <a:ln/>
        </p:spPr>
      </p:sp>
      <p:sp>
        <p:nvSpPr>
          <p:cNvPr id="44035" name="Notes Placeholder 2">
            <a:extLst>
              <a:ext uri="{FF2B5EF4-FFF2-40B4-BE49-F238E27FC236}">
                <a16:creationId xmlns:a16="http://schemas.microsoft.com/office/drawing/2014/main" id="{597FFF17-E597-7173-9415-C20576DBEB8F}"/>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4036" name="Slide Number Placeholder 3">
            <a:extLst>
              <a:ext uri="{FF2B5EF4-FFF2-40B4-BE49-F238E27FC236}">
                <a16:creationId xmlns:a16="http://schemas.microsoft.com/office/drawing/2014/main" id="{C6D157F7-CE4A-4702-755B-11729CEFF31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D0DD94E-547E-4EB3-AA83-FCB6AEE168F7}" type="slidenum">
              <a:rPr lang="en-US" altLang="en-US"/>
              <a:pPr/>
              <a:t>42</a:t>
            </a:fld>
            <a:endParaRPr lang="en-US"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a:extLst>
              <a:ext uri="{FF2B5EF4-FFF2-40B4-BE49-F238E27FC236}">
                <a16:creationId xmlns:a16="http://schemas.microsoft.com/office/drawing/2014/main" id="{DC86A9C1-3B9F-24A6-B8D5-6E555C68B37F}"/>
              </a:ext>
            </a:extLst>
          </p:cNvPr>
          <p:cNvSpPr>
            <a:spLocks noGrp="1" noRot="1" noChangeAspect="1" noTextEdit="1"/>
          </p:cNvSpPr>
          <p:nvPr>
            <p:ph type="sldImg"/>
          </p:nvPr>
        </p:nvSpPr>
        <p:spPr>
          <a:ln/>
        </p:spPr>
      </p:sp>
      <p:sp>
        <p:nvSpPr>
          <p:cNvPr id="46083" name="Notes Placeholder 2">
            <a:extLst>
              <a:ext uri="{FF2B5EF4-FFF2-40B4-BE49-F238E27FC236}">
                <a16:creationId xmlns:a16="http://schemas.microsoft.com/office/drawing/2014/main" id="{8EB92DF7-0283-1142-9B1F-5CA3E18E02A2}"/>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6084" name="Slide Number Placeholder 3">
            <a:extLst>
              <a:ext uri="{FF2B5EF4-FFF2-40B4-BE49-F238E27FC236}">
                <a16:creationId xmlns:a16="http://schemas.microsoft.com/office/drawing/2014/main" id="{A77A63EB-112C-A433-8ED3-C3B634FE1A13}"/>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8669789-604C-430A-AEAE-4CEA629FEC26}" type="slidenum">
              <a:rPr lang="en-US" altLang="en-US"/>
              <a:pPr/>
              <a:t>43</a:t>
            </a:fld>
            <a:endParaRPr lang="en-US"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a:extLst>
              <a:ext uri="{FF2B5EF4-FFF2-40B4-BE49-F238E27FC236}">
                <a16:creationId xmlns:a16="http://schemas.microsoft.com/office/drawing/2014/main" id="{D785C859-893B-8480-47AE-9559009B0DD4}"/>
              </a:ext>
            </a:extLst>
          </p:cNvPr>
          <p:cNvSpPr>
            <a:spLocks noGrp="1" noRot="1" noChangeAspect="1" noTextEdit="1"/>
          </p:cNvSpPr>
          <p:nvPr>
            <p:ph type="sldImg"/>
          </p:nvPr>
        </p:nvSpPr>
        <p:spPr>
          <a:ln/>
        </p:spPr>
      </p:sp>
      <p:sp>
        <p:nvSpPr>
          <p:cNvPr id="48131" name="Notes Placeholder 2">
            <a:extLst>
              <a:ext uri="{FF2B5EF4-FFF2-40B4-BE49-F238E27FC236}">
                <a16:creationId xmlns:a16="http://schemas.microsoft.com/office/drawing/2014/main" id="{E58C1D49-9FAE-A719-C760-844EB56FABC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8132" name="Slide Number Placeholder 3">
            <a:extLst>
              <a:ext uri="{FF2B5EF4-FFF2-40B4-BE49-F238E27FC236}">
                <a16:creationId xmlns:a16="http://schemas.microsoft.com/office/drawing/2014/main" id="{334C8793-1617-B665-FF9E-8D2C6D800E6D}"/>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B68D9492-00FC-48F1-9EEF-1DFB42F826FC}" type="slidenum">
              <a:rPr lang="en-US" altLang="en-US"/>
              <a:pPr/>
              <a:t>44</a:t>
            </a:fld>
            <a:endParaRPr lang="en-US"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C1C84717-69D1-5F33-17E3-88E8F34F11A7}"/>
              </a:ext>
            </a:extLst>
          </p:cNvPr>
          <p:cNvSpPr>
            <a:spLocks noGrp="1" noRot="1" noChangeAspect="1" noTextEdit="1"/>
          </p:cNvSpPr>
          <p:nvPr>
            <p:ph type="sldImg"/>
          </p:nvPr>
        </p:nvSpPr>
        <p:spPr>
          <a:ln/>
        </p:spPr>
      </p:sp>
      <p:sp>
        <p:nvSpPr>
          <p:cNvPr id="50179" name="Notes Placeholder 2">
            <a:extLst>
              <a:ext uri="{FF2B5EF4-FFF2-40B4-BE49-F238E27FC236}">
                <a16:creationId xmlns:a16="http://schemas.microsoft.com/office/drawing/2014/main" id="{2384953E-8B5A-403A-1380-86F7658F7A7F}"/>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0180" name="Slide Number Placeholder 3">
            <a:extLst>
              <a:ext uri="{FF2B5EF4-FFF2-40B4-BE49-F238E27FC236}">
                <a16:creationId xmlns:a16="http://schemas.microsoft.com/office/drawing/2014/main" id="{3704E2C5-DE92-A022-B12B-17DC7D399153}"/>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00A9199-5E2E-4B6A-A0C4-49AA80ED0157}" type="slidenum">
              <a:rPr lang="en-US" altLang="en-US"/>
              <a:pPr/>
              <a:t>45</a:t>
            </a:fld>
            <a:endParaRPr lang="en-US"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7AE37E30-FF79-11CD-89EF-B109625049C3}"/>
              </a:ext>
            </a:extLst>
          </p:cNvPr>
          <p:cNvSpPr>
            <a:spLocks noGrp="1" noRot="1" noChangeAspect="1" noTextEdit="1"/>
          </p:cNvSpPr>
          <p:nvPr>
            <p:ph type="sldImg"/>
          </p:nvPr>
        </p:nvSpPr>
        <p:spPr>
          <a:ln/>
        </p:spPr>
      </p:sp>
      <p:sp>
        <p:nvSpPr>
          <p:cNvPr id="50179" name="Notes Placeholder 2">
            <a:extLst>
              <a:ext uri="{FF2B5EF4-FFF2-40B4-BE49-F238E27FC236}">
                <a16:creationId xmlns:a16="http://schemas.microsoft.com/office/drawing/2014/main" id="{DD05E0DB-AC7D-FF5F-91D5-CE0CBFAAD1E8}"/>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0180" name="Slide Number Placeholder 3">
            <a:extLst>
              <a:ext uri="{FF2B5EF4-FFF2-40B4-BE49-F238E27FC236}">
                <a16:creationId xmlns:a16="http://schemas.microsoft.com/office/drawing/2014/main" id="{7FB961BF-444C-4119-5499-FA174D0EF141}"/>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F3EA5E9F-F52F-49BE-AB26-DF210715902D}" type="slidenum">
              <a:rPr lang="en-US" altLang="en-US"/>
              <a:pPr/>
              <a:t>46</a:t>
            </a:fld>
            <a:endParaRPr lang="en-US"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venir Next W01"/>
              </a:rPr>
              <a:t>https://community.esri.com/t5/python-questions/writing-an-equation-in-python/m-p/696388</a:t>
            </a:r>
          </a:p>
          <a:p>
            <a:r>
              <a:rPr lang="en-US" b="0" i="0" dirty="0">
                <a:solidFill>
                  <a:srgbClr val="000000"/>
                </a:solidFill>
                <a:effectLst/>
                <a:latin typeface="Avenir Next W01"/>
              </a:rPr>
              <a:t>Hi,</a:t>
            </a:r>
            <a:br>
              <a:rPr lang="en-US" dirty="0"/>
            </a:br>
            <a:r>
              <a:rPr lang="en-US" b="0" i="0" dirty="0">
                <a:solidFill>
                  <a:srgbClr val="000000"/>
                </a:solidFill>
                <a:effectLst/>
                <a:latin typeface="Avenir Next W01"/>
              </a:rPr>
              <a:t>I am new to python, and need some help writing an equation into python.  The algorithm calculates the energetic costs of human movement over different terrains.  I would like to create a script with this where I can allow users to input different values for the various variables. </a:t>
            </a:r>
            <a:br>
              <a:rPr lang="en-US" dirty="0"/>
            </a:br>
            <a:br>
              <a:rPr lang="en-US" dirty="0"/>
            </a:br>
            <a:r>
              <a:rPr lang="en-US" b="0" i="0" dirty="0">
                <a:solidFill>
                  <a:srgbClr val="000000"/>
                </a:solidFill>
                <a:effectLst/>
                <a:latin typeface="Avenir Next W01"/>
              </a:rPr>
              <a:t>M= 1.5W + 2.0(W+L)(L/W)^2+n(W+L)(1.5V^2+0.35VS)</a:t>
            </a:r>
            <a:br>
              <a:rPr lang="en-US" dirty="0"/>
            </a:br>
            <a:br>
              <a:rPr lang="en-US" dirty="0"/>
            </a:br>
            <a:r>
              <a:rPr lang="en-US" b="0" i="0" dirty="0">
                <a:solidFill>
                  <a:srgbClr val="000000"/>
                </a:solidFill>
                <a:effectLst/>
                <a:latin typeface="Avenir Next W01"/>
              </a:rPr>
              <a:t>where</a:t>
            </a:r>
            <a:br>
              <a:rPr lang="en-US" dirty="0"/>
            </a:br>
            <a:r>
              <a:rPr lang="en-US" b="0" i="0" dirty="0">
                <a:solidFill>
                  <a:srgbClr val="000000"/>
                </a:solidFill>
                <a:effectLst/>
                <a:latin typeface="Avenir Next W01"/>
              </a:rPr>
              <a:t>M= metabolic rate in watts (kilojoules/minute)</a:t>
            </a:r>
            <a:br>
              <a:rPr lang="en-US" dirty="0"/>
            </a:br>
            <a:r>
              <a:rPr lang="en-US" b="0" i="0" dirty="0">
                <a:solidFill>
                  <a:srgbClr val="000000"/>
                </a:solidFill>
                <a:effectLst/>
                <a:latin typeface="Avenir Next W01"/>
              </a:rPr>
              <a:t>W=the weight of the person in kilograms</a:t>
            </a:r>
            <a:br>
              <a:rPr lang="en-US" dirty="0"/>
            </a:br>
            <a:r>
              <a:rPr lang="en-US" b="0" i="0" dirty="0">
                <a:solidFill>
                  <a:srgbClr val="000000"/>
                </a:solidFill>
                <a:effectLst/>
                <a:latin typeface="Avenir Next W01"/>
              </a:rPr>
              <a:t>L=the load carried by the person in kilograms</a:t>
            </a:r>
            <a:br>
              <a:rPr lang="en-US" dirty="0"/>
            </a:br>
            <a:r>
              <a:rPr lang="en-US" b="0" i="0" dirty="0">
                <a:solidFill>
                  <a:srgbClr val="000000"/>
                </a:solidFill>
                <a:effectLst/>
                <a:latin typeface="Avenir Next W01"/>
              </a:rPr>
              <a:t>n=value reflecting the terrain</a:t>
            </a:r>
            <a:br>
              <a:rPr lang="en-US" dirty="0"/>
            </a:br>
            <a:r>
              <a:rPr lang="en-US" b="0" i="0" dirty="0">
                <a:solidFill>
                  <a:srgbClr val="000000"/>
                </a:solidFill>
                <a:effectLst/>
                <a:latin typeface="Avenir Next W01"/>
              </a:rPr>
              <a:t>V=the speed of waling in m/s</a:t>
            </a:r>
            <a:br>
              <a:rPr lang="en-US" dirty="0"/>
            </a:br>
            <a:r>
              <a:rPr lang="en-US" b="0" i="0" dirty="0">
                <a:solidFill>
                  <a:srgbClr val="000000"/>
                </a:solidFill>
                <a:effectLst/>
                <a:latin typeface="Avenir Next W01"/>
              </a:rPr>
              <a:t>S=percentage gradient</a:t>
            </a:r>
            <a:br>
              <a:rPr lang="en-US" dirty="0"/>
            </a:br>
            <a:br>
              <a:rPr lang="en-US" dirty="0"/>
            </a:br>
            <a:r>
              <a:rPr lang="en-US" b="0" i="0" dirty="0">
                <a:solidFill>
                  <a:srgbClr val="000000"/>
                </a:solidFill>
                <a:effectLst/>
                <a:latin typeface="Avenir Next W01"/>
              </a:rPr>
              <a:t>This is probably a lot easier than I am making it, but I am also in a time crunch (need it in a week), and as of yet have had no luck figuring it out.  I would greatly appreciate any help that I can get .</a:t>
            </a:r>
            <a:br>
              <a:rPr lang="en-US" dirty="0"/>
            </a:br>
            <a:br>
              <a:rPr lang="en-US" dirty="0"/>
            </a:br>
            <a:r>
              <a:rPr lang="en-US" b="0" i="0" dirty="0">
                <a:solidFill>
                  <a:srgbClr val="000000"/>
                </a:solidFill>
                <a:effectLst/>
                <a:latin typeface="Avenir Next W01"/>
              </a:rPr>
              <a:t>Thank you,</a:t>
            </a:r>
            <a:br>
              <a:rPr lang="en-US" dirty="0"/>
            </a:br>
            <a:r>
              <a:rPr lang="en-US" b="0" i="0" dirty="0">
                <a:solidFill>
                  <a:srgbClr val="000000"/>
                </a:solidFill>
                <a:effectLst/>
                <a:latin typeface="Avenir Next W01"/>
              </a:rPr>
              <a:t>Ginger</a:t>
            </a:r>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6</a:t>
            </a:fld>
            <a:endParaRPr lang="en-US" altLang="en-US"/>
          </a:p>
        </p:txBody>
      </p:sp>
    </p:spTree>
    <p:extLst>
      <p:ext uri="{BB962C8B-B14F-4D97-AF65-F5344CB8AC3E}">
        <p14:creationId xmlns:p14="http://schemas.microsoft.com/office/powerpoint/2010/main" val="5894749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031">
            <a:extLst>
              <a:ext uri="{FF2B5EF4-FFF2-40B4-BE49-F238E27FC236}">
                <a16:creationId xmlns:a16="http://schemas.microsoft.com/office/drawing/2014/main" id="{3012FB40-B54E-AC90-699D-66EEC51CE10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4FEBBA6-BBCA-4A9A-847F-32FB8C5088B1}" type="slidenum">
              <a:rPr lang="en-US" altLang="en-US"/>
              <a:pPr>
                <a:spcBef>
                  <a:spcPct val="0"/>
                </a:spcBef>
              </a:pPr>
              <a:t>47</a:t>
            </a:fld>
            <a:endParaRPr lang="en-US" altLang="en-US"/>
          </a:p>
        </p:txBody>
      </p:sp>
      <p:sp>
        <p:nvSpPr>
          <p:cNvPr id="52227" name="Rectangle 2">
            <a:extLst>
              <a:ext uri="{FF2B5EF4-FFF2-40B4-BE49-F238E27FC236}">
                <a16:creationId xmlns:a16="http://schemas.microsoft.com/office/drawing/2014/main" id="{23A5996B-5A8E-6CC1-CB90-E0FC6E3C736E}"/>
              </a:ext>
            </a:extLst>
          </p:cNvPr>
          <p:cNvSpPr>
            <a:spLocks noGrp="1" noRot="1" noChangeAspect="1" noChangeArrowheads="1" noTextEdit="1"/>
          </p:cNvSpPr>
          <p:nvPr>
            <p:ph type="sldImg"/>
          </p:nvPr>
        </p:nvSpPr>
        <p:spPr>
          <a:ln/>
        </p:spPr>
      </p:sp>
      <p:sp>
        <p:nvSpPr>
          <p:cNvPr id="52228" name="Rectangle 3">
            <a:extLst>
              <a:ext uri="{FF2B5EF4-FFF2-40B4-BE49-F238E27FC236}">
                <a16:creationId xmlns:a16="http://schemas.microsoft.com/office/drawing/2014/main" id="{BB9B97E4-ABE1-60DC-314F-F41F837E9D5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031">
            <a:extLst>
              <a:ext uri="{FF2B5EF4-FFF2-40B4-BE49-F238E27FC236}">
                <a16:creationId xmlns:a16="http://schemas.microsoft.com/office/drawing/2014/main" id="{3012FB40-B54E-AC90-699D-66EEC51CE10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4FEBBA6-BBCA-4A9A-847F-32FB8C5088B1}" type="slidenum">
              <a:rPr lang="en-US" altLang="en-US"/>
              <a:pPr>
                <a:spcBef>
                  <a:spcPct val="0"/>
                </a:spcBef>
              </a:pPr>
              <a:t>48</a:t>
            </a:fld>
            <a:endParaRPr lang="en-US" altLang="en-US"/>
          </a:p>
        </p:txBody>
      </p:sp>
      <p:sp>
        <p:nvSpPr>
          <p:cNvPr id="52227" name="Rectangle 2">
            <a:extLst>
              <a:ext uri="{FF2B5EF4-FFF2-40B4-BE49-F238E27FC236}">
                <a16:creationId xmlns:a16="http://schemas.microsoft.com/office/drawing/2014/main" id="{23A5996B-5A8E-6CC1-CB90-E0FC6E3C736E}"/>
              </a:ext>
            </a:extLst>
          </p:cNvPr>
          <p:cNvSpPr>
            <a:spLocks noGrp="1" noRot="1" noChangeAspect="1" noChangeArrowheads="1" noTextEdit="1"/>
          </p:cNvSpPr>
          <p:nvPr>
            <p:ph type="sldImg"/>
          </p:nvPr>
        </p:nvSpPr>
        <p:spPr>
          <a:ln/>
        </p:spPr>
      </p:sp>
      <p:sp>
        <p:nvSpPr>
          <p:cNvPr id="52228" name="Rectangle 3">
            <a:extLst>
              <a:ext uri="{FF2B5EF4-FFF2-40B4-BE49-F238E27FC236}">
                <a16:creationId xmlns:a16="http://schemas.microsoft.com/office/drawing/2014/main" id="{BB9B97E4-ABE1-60DC-314F-F41F837E9D5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DEMO7: STRINGS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first_name</a:t>
            </a:r>
            <a:r>
              <a:rPr lang="en-US" altLang="en-US" sz="800" dirty="0">
                <a:latin typeface="Arial" panose="020B0604020202020204" pitchFamily="34" charset="0"/>
              </a:rPr>
              <a:t> = "Laura"</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last_name</a:t>
            </a:r>
            <a:r>
              <a:rPr lang="en-US" altLang="en-US" sz="800" dirty="0">
                <a:latin typeface="Arial" panose="020B0604020202020204" pitchFamily="34" charset="0"/>
              </a:rPr>
              <a:t> = "Tateosian"</a:t>
            </a: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first_name</a:t>
            </a:r>
            <a:r>
              <a:rPr lang="en-US" altLang="en-US" sz="800" dirty="0">
                <a:latin typeface="Arial" panose="020B0604020202020204" pitchFamily="34" charset="0"/>
              </a:rPr>
              <a:t>+ " " + </a:t>
            </a:r>
            <a:r>
              <a:rPr lang="en-US" altLang="en-US" sz="800" dirty="0" err="1">
                <a:latin typeface="Arial" panose="020B0604020202020204" pitchFamily="34" charset="0"/>
              </a:rPr>
              <a:t>last_name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Laura Tateosian</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"Jack"</a:t>
            </a: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mycat</a:t>
            </a: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Jack</a:t>
            </a: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mycat</a:t>
            </a:r>
            <a:r>
              <a:rPr lang="en-US" altLang="en-US" sz="800" dirty="0">
                <a:latin typeface="Arial" panose="020B0604020202020204" pitchFamily="34" charset="0"/>
              </a:rPr>
              <a:t>[4])</a:t>
            </a:r>
          </a:p>
          <a:p>
            <a:pPr eaLnBrk="1" hangingPunct="1">
              <a:lnSpc>
                <a:spcPct val="80000"/>
              </a:lnSpc>
            </a:pPr>
            <a:r>
              <a:rPr lang="en-US" altLang="en-US" sz="800" dirty="0">
                <a:latin typeface="Arial" panose="020B0604020202020204" pitchFamily="34" charset="0"/>
              </a:rPr>
              <a:t>Traceback (most recent call last):  File "&lt;interactive input&gt;", line 1, in ?</a:t>
            </a:r>
          </a:p>
          <a:p>
            <a:pPr eaLnBrk="1" hangingPunct="1">
              <a:lnSpc>
                <a:spcPct val="80000"/>
              </a:lnSpc>
            </a:pPr>
            <a:r>
              <a:rPr lang="en-US" altLang="en-US" sz="800" dirty="0" err="1">
                <a:latin typeface="Arial" panose="020B0604020202020204" pitchFamily="34" charset="0"/>
              </a:rPr>
              <a:t>IndexError</a:t>
            </a:r>
            <a:r>
              <a:rPr lang="en-US" altLang="en-US" sz="800" dirty="0">
                <a:latin typeface="Arial" panose="020B0604020202020204" pitchFamily="34" charset="0"/>
              </a:rPr>
              <a:t>: string index out of range</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&gt;&gt;&gt; # you can directly index any sequence which is returned by a function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 </a:t>
            </a:r>
            <a:r>
              <a:rPr lang="en-US" altLang="en-US" sz="800" dirty="0" err="1">
                <a:latin typeface="Arial" panose="020B0604020202020204" pitchFamily="34" charset="0"/>
              </a:rPr>
              <a:t>raw_input</a:t>
            </a:r>
            <a:r>
              <a:rPr lang="en-US" altLang="en-US" sz="800" dirty="0">
                <a:latin typeface="Arial" panose="020B0604020202020204" pitchFamily="34" charset="0"/>
              </a:rPr>
              <a:t>("Enter your name ")[0] </a:t>
            </a:r>
          </a:p>
          <a:p>
            <a:pPr eaLnBrk="1" hangingPunct="1">
              <a:lnSpc>
                <a:spcPct val="80000"/>
              </a:lnSpc>
            </a:pPr>
            <a:r>
              <a:rPr lang="en-US" altLang="en-US" sz="800" dirty="0">
                <a:latin typeface="Arial" panose="020B0604020202020204" pitchFamily="34" charset="0"/>
              </a:rPr>
              <a:t>Enter your name Laura</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‘L' </a:t>
            </a:r>
            <a:endParaRPr lang="en-US" altLang="en-US" sz="700" dirty="0">
              <a:latin typeface="Arial" panose="020B0604020202020204" pitchFamily="34" charset="0"/>
            </a:endParaRP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print("""These triple quotations will preserve the</a:t>
            </a:r>
          </a:p>
          <a:p>
            <a:pPr eaLnBrk="1" hangingPunct="1">
              <a:lnSpc>
                <a:spcPct val="80000"/>
              </a:lnSpc>
            </a:pPr>
            <a:r>
              <a:rPr lang="en-US" altLang="en-US" sz="700" dirty="0">
                <a:latin typeface="Arial" panose="020B0604020202020204" pitchFamily="34" charset="0"/>
              </a:rPr>
              <a:t>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("otherwise you have to </a:t>
            </a:r>
          </a:p>
          <a:p>
            <a:pPr eaLnBrk="1" hangingPunct="1">
              <a:lnSpc>
                <a:spcPct val="80000"/>
              </a:lnSpc>
            </a:pPr>
            <a:r>
              <a:rPr lang="en-US" altLang="en-US" sz="700" dirty="0">
                <a:latin typeface="Arial" panose="020B0604020202020204" pitchFamily="34" charset="0"/>
              </a:rPr>
              <a:t>hardcode 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print("You can do that with the \n carriage return special sequence")</a:t>
            </a:r>
          </a:p>
          <a:p>
            <a:pPr eaLnBrk="1" hangingPunct="1">
              <a:lnSpc>
                <a:spcPct val="80000"/>
              </a:lnSpc>
            </a:pPr>
            <a:endParaRPr lang="en-US" altLang="en-US" sz="700" dirty="0">
              <a:latin typeface="Arial" panose="020B0604020202020204" pitchFamily="34" charset="0"/>
            </a:endParaRPr>
          </a:p>
          <a:p>
            <a:pPr lvl="1" eaLnBrk="1" hangingPunct="1">
              <a:lnSpc>
                <a:spcPct val="80000"/>
              </a:lnSpc>
            </a:pPr>
            <a:r>
              <a:rPr lang="en-US" altLang="en-US" sz="700" dirty="0">
                <a:latin typeface="Arial" panose="020B0604020202020204" pitchFamily="34" charset="0"/>
              </a:rPr>
              <a:t>&gt;&gt;&gt; w1 = ‘dough’</a:t>
            </a:r>
          </a:p>
          <a:p>
            <a:pPr lvl="1" eaLnBrk="1" hangingPunct="1">
              <a:lnSpc>
                <a:spcPct val="80000"/>
              </a:lnSpc>
            </a:pPr>
            <a:r>
              <a:rPr lang="en-US" altLang="en-US" sz="700" dirty="0">
                <a:latin typeface="Arial" panose="020B0604020202020204" pitchFamily="34" charset="0"/>
              </a:rPr>
              <a:t>&gt;&gt;&gt; w2 = "nut"</a:t>
            </a:r>
          </a:p>
          <a:p>
            <a:pPr lvl="1" eaLnBrk="1" hangingPunct="1">
              <a:lnSpc>
                <a:spcPct val="80000"/>
              </a:lnSpc>
            </a:pPr>
            <a:r>
              <a:rPr lang="en-US" altLang="en-US" sz="700" dirty="0">
                <a:latin typeface="Arial" panose="020B0604020202020204" pitchFamily="34" charset="0"/>
              </a:rPr>
              <a:t>&gt;&gt;&gt; breakfast = w1+ w2</a:t>
            </a:r>
          </a:p>
          <a:p>
            <a:pPr lvl="1" eaLnBrk="1" hangingPunct="1">
              <a:lnSpc>
                <a:spcPct val="80000"/>
              </a:lnSpc>
            </a:pPr>
            <a:r>
              <a:rPr lang="en-US" altLang="en-US" sz="700" dirty="0">
                <a:latin typeface="Arial" panose="020B0604020202020204" pitchFamily="34" charset="0"/>
              </a:rPr>
              <a:t>&gt;&gt;&gt; print( breakfast)</a:t>
            </a:r>
          </a:p>
          <a:p>
            <a:pPr lvl="1" eaLnBrk="1" hangingPunct="1">
              <a:lnSpc>
                <a:spcPct val="80000"/>
              </a:lnSpc>
            </a:pPr>
            <a:r>
              <a:rPr lang="en-US" altLang="en-US" sz="700" dirty="0">
                <a:latin typeface="Arial" panose="020B0604020202020204" pitchFamily="34" charset="0"/>
              </a:rPr>
              <a:t>doughnut</a:t>
            </a:r>
          </a:p>
          <a:p>
            <a:pPr lvl="1" eaLnBrk="1" hangingPunct="1">
              <a:lnSpc>
                <a:spcPct val="80000"/>
              </a:lnSpc>
            </a:pPr>
            <a:r>
              <a:rPr lang="en-US" altLang="en-US" sz="700" dirty="0">
                <a:latin typeface="Arial" panose="020B0604020202020204" pitchFamily="34" charset="0"/>
              </a:rPr>
              <a:t>print "I wish I had a " + breakfast + "I want a " + breakfast </a:t>
            </a: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w1 = "V"</a:t>
            </a:r>
          </a:p>
          <a:p>
            <a:pPr lvl="1" eaLnBrk="1" hangingPunct="1">
              <a:lnSpc>
                <a:spcPct val="80000"/>
              </a:lnSpc>
            </a:pPr>
            <a:r>
              <a:rPr lang="en-US" altLang="en-US" sz="800" dirty="0">
                <a:latin typeface="Arial" panose="020B0604020202020204" pitchFamily="34" charset="0"/>
              </a:rPr>
              <a:t>&gt;&gt;&gt; w2 = 8  #not a string</a:t>
            </a:r>
          </a:p>
          <a:p>
            <a:pPr lvl="1" eaLnBrk="1" hangingPunct="1">
              <a:lnSpc>
                <a:spcPct val="80000"/>
              </a:lnSpc>
            </a:pPr>
            <a:r>
              <a:rPr lang="en-US" altLang="en-US" sz="800" dirty="0">
                <a:latin typeface="Arial" panose="020B0604020202020204" pitchFamily="34" charset="0"/>
              </a:rPr>
              <a:t>&gt;&gt;&gt; breakfast = w1+ w2</a:t>
            </a:r>
          </a:p>
          <a:p>
            <a:pPr lvl="1" eaLnBrk="1" hangingPunct="1">
              <a:lnSpc>
                <a:spcPct val="80000"/>
              </a:lnSpc>
            </a:pPr>
            <a:r>
              <a:rPr lang="en-US" altLang="en-US" sz="800" dirty="0">
                <a:latin typeface="Arial" panose="020B0604020202020204" pitchFamily="34" charset="0"/>
              </a:rPr>
              <a:t>&gt;&gt;&gt; print (breakfast)</a:t>
            </a:r>
          </a:p>
          <a:p>
            <a:pPr lvl="1" eaLnBrk="1" hangingPunct="1">
              <a:lnSpc>
                <a:spcPct val="80000"/>
              </a:lnSpc>
            </a:pPr>
            <a:r>
              <a:rPr lang="en-US" altLang="en-US" sz="800" dirty="0" err="1">
                <a:latin typeface="Arial" panose="020B0604020202020204" pitchFamily="34" charset="0"/>
              </a:rPr>
              <a:t>Typeerror</a:t>
            </a:r>
            <a:endParaRPr lang="en-US" altLang="en-US" sz="700" dirty="0">
              <a:latin typeface="Arial" panose="020B0604020202020204" pitchFamily="34" charset="0"/>
            </a:endParaRP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 = "</a:t>
            </a:r>
            <a:r>
              <a:rPr lang="en-US" altLang="en-US" sz="800" dirty="0" err="1">
                <a:latin typeface="Arial" panose="020B0604020202020204" pitchFamily="34" charset="0"/>
              </a:rPr>
              <a:t>candycane</a:t>
            </a:r>
            <a:r>
              <a:rPr lang="en-US" altLang="en-US" sz="800" dirty="0">
                <a:latin typeface="Arial" panose="020B0604020202020204" pitchFamily="34" charset="0"/>
              </a:rPr>
              <a:t>"</a:t>
            </a: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[0:5]</a:t>
            </a:r>
          </a:p>
          <a:p>
            <a:pPr lvl="1" eaLnBrk="1" hangingPunct="1">
              <a:lnSpc>
                <a:spcPct val="80000"/>
              </a:lnSpc>
            </a:pPr>
            <a:r>
              <a:rPr lang="en-US" altLang="en-US" sz="800" dirty="0">
                <a:latin typeface="Arial" panose="020B0604020202020204" pitchFamily="34" charset="0"/>
              </a:rPr>
              <a:t>'candy‘</a:t>
            </a:r>
          </a:p>
          <a:p>
            <a:pPr lvl="1"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lastname</a:t>
            </a:r>
            <a:r>
              <a:rPr lang="en-US" altLang="en-US" sz="800" dirty="0">
                <a:latin typeface="Arial" panose="020B0604020202020204" pitchFamily="34" charset="0"/>
              </a:rPr>
              <a:t> = "</a:t>
            </a:r>
            <a:r>
              <a:rPr lang="en-US" altLang="en-US" sz="800" dirty="0" err="1">
                <a:latin typeface="Arial" panose="020B0604020202020204" pitchFamily="34" charset="0"/>
              </a:rPr>
              <a:t>Dangermond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lastname</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mycat</a:t>
            </a:r>
            <a:r>
              <a:rPr lang="en-US" altLang="en-US" sz="800" dirty="0">
                <a:latin typeface="Arial" panose="020B0604020202020204" pitchFamily="34" charset="0"/>
              </a:rPr>
              <a:t>)</a:t>
            </a:r>
          </a:p>
          <a:p>
            <a:pPr eaLnBrk="1" hangingPunct="1">
              <a:lnSpc>
                <a:spcPct val="80000"/>
              </a:lnSpc>
            </a:pPr>
            <a:r>
              <a:rPr lang="en-US" altLang="en-US" sz="800" dirty="0" err="1">
                <a:latin typeface="Arial" panose="020B0604020202020204" pitchFamily="34" charset="0"/>
              </a:rPr>
              <a:t>JackDangermond</a:t>
            </a:r>
            <a:endParaRPr lang="en-US" altLang="en-US" sz="800" dirty="0">
              <a:latin typeface="Arial" panose="020B0604020202020204" pitchFamily="34" charset="0"/>
            </a:endParaRP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#filename as string</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#Three ways that work:</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a:t>
            </a:r>
            <a:r>
              <a:rPr lang="en-US" altLang="en-US" sz="800" dirty="0" err="1">
                <a:latin typeface="Arial" panose="020B0604020202020204" pitchFamily="34" charset="0"/>
              </a:rPr>
              <a:t>r"c</a:t>
            </a:r>
            <a:r>
              <a:rPr lang="en-US" altLang="en-US" sz="800" dirty="0">
                <a:latin typeface="Arial" panose="020B0604020202020204" pitchFamily="34" charset="0"/>
              </a:rPr>
              <a:t>:\nr536"  #raw input mode does not convert \n to newline</a:t>
            </a:r>
          </a:p>
          <a:p>
            <a:pPr lvl="1" eaLnBrk="1" hangingPunct="1">
              <a:lnSpc>
                <a:spcPct val="80000"/>
              </a:lnSpc>
            </a:pPr>
            <a:r>
              <a:rPr lang="en-US" altLang="en-US" sz="800" dirty="0">
                <a:latin typeface="Arial" panose="020B0604020202020204" pitchFamily="34" charset="0"/>
              </a:rPr>
              <a:t>#One that won’t work:</a:t>
            </a:r>
          </a:p>
          <a:p>
            <a:pPr lvl="2" eaLnBrk="1" hangingPunct="1">
              <a:lnSpc>
                <a:spcPct val="80000"/>
              </a:lnSpc>
            </a:pP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pt-BR" altLang="en-US" sz="800" dirty="0">
                <a:latin typeface="Arial" panose="020B0604020202020204" pitchFamily="34" charset="0"/>
              </a:rPr>
              <a:t>&gt;&gt;&gt; mydir  ="c:\nr536"</a:t>
            </a:r>
          </a:p>
          <a:p>
            <a:pPr eaLnBrk="1" hangingPunct="1">
              <a:lnSpc>
                <a:spcPct val="80000"/>
              </a:lnSpc>
            </a:pPr>
            <a:r>
              <a:rPr lang="pt-BR" altLang="en-US" sz="800" dirty="0">
                <a:latin typeface="Arial" panose="020B0604020202020204" pitchFamily="34" charset="0"/>
              </a:rPr>
              <a:t>&gt;&gt;&gt; print (mydir)</a:t>
            </a:r>
          </a:p>
          <a:p>
            <a:pPr eaLnBrk="1" hangingPunct="1">
              <a:lnSpc>
                <a:spcPct val="80000"/>
              </a:lnSpc>
            </a:pPr>
            <a:r>
              <a:rPr lang="pt-BR" altLang="en-US" sz="800" dirty="0">
                <a:latin typeface="Arial" panose="020B0604020202020204" pitchFamily="34" charset="0"/>
              </a:rPr>
              <a:t>c:</a:t>
            </a:r>
          </a:p>
          <a:p>
            <a:pPr eaLnBrk="1" hangingPunct="1">
              <a:lnSpc>
                <a:spcPct val="80000"/>
              </a:lnSpc>
            </a:pPr>
            <a:r>
              <a:rPr lang="pt-BR" altLang="en-US" sz="800" dirty="0">
                <a:latin typeface="Arial" panose="020B0604020202020204" pitchFamily="34" charset="0"/>
              </a:rPr>
              <a:t>r536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string methods</a:t>
            </a:r>
          </a:p>
          <a:p>
            <a:pPr eaLnBrk="1" hangingPunct="1">
              <a:lnSpc>
                <a:spcPct val="80000"/>
              </a:lnSpc>
            </a:pPr>
            <a:r>
              <a:rPr lang="en-US" altLang="en-US" sz="800" dirty="0">
                <a:latin typeface="Arial" panose="020B0604020202020204" pitchFamily="34" charset="0"/>
              </a:rPr>
              <a:t>&gt;&gt;&gt; shapefile = "</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len</a:t>
            </a:r>
            <a:r>
              <a:rPr lang="en-US" altLang="en-US" sz="800" dirty="0">
                <a:latin typeface="Arial" panose="020B0604020202020204" pitchFamily="34" charset="0"/>
              </a:rPr>
              <a:t>(shapefile)</a:t>
            </a:r>
          </a:p>
          <a:p>
            <a:pPr eaLnBrk="1" hangingPunct="1">
              <a:lnSpc>
                <a:spcPct val="80000"/>
              </a:lnSpc>
            </a:pPr>
            <a:r>
              <a:rPr lang="en-US" altLang="en-US" sz="800" dirty="0">
                <a:latin typeface="Arial" panose="020B0604020202020204" pitchFamily="34" charset="0"/>
              </a:rPr>
              <a:t>9</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from string import *</a:t>
            </a:r>
          </a:p>
          <a:p>
            <a:pPr eaLnBrk="1" hangingPunct="1">
              <a:lnSpc>
                <a:spcPct val="80000"/>
              </a:lnSpc>
            </a:pPr>
            <a:r>
              <a:rPr lang="en-US" altLang="en-US" sz="800" dirty="0">
                <a:latin typeface="Arial" panose="020B0604020202020204" pitchFamily="34" charset="0"/>
              </a:rPr>
              <a:t>&gt;&gt;&gt; capitalize(shapefile)</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r>
              <a:rPr lang="en-US" altLang="en-US" sz="800" dirty="0">
                <a:latin typeface="Arial" panose="020B0604020202020204" pitchFamily="34" charset="0"/>
              </a:rPr>
              <a:t> = upper(shapefile)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'ROADS.SHP'</a:t>
            </a:r>
          </a:p>
          <a:p>
            <a:pPr eaLnBrk="1" hangingPunct="1">
              <a:lnSpc>
                <a:spcPct val="80000"/>
              </a:lnSpc>
            </a:pPr>
            <a:r>
              <a:rPr lang="en-US" altLang="en-US" sz="800" dirty="0">
                <a:latin typeface="Arial" panose="020B0604020202020204" pitchFamily="34" charset="0"/>
              </a:rPr>
              <a:t>&gt;&gt;&gt; lowered = lower(</a:t>
            </a:r>
            <a:r>
              <a:rPr lang="en-US" altLang="en-US" sz="800" dirty="0" err="1">
                <a:latin typeface="Arial" panose="020B0604020202020204" pitchFamily="34" charset="0"/>
              </a:rPr>
              <a:t>uppered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lowered</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count(shapefile, "s")</a:t>
            </a:r>
          </a:p>
          <a:p>
            <a:pPr eaLnBrk="1" hangingPunct="1">
              <a:lnSpc>
                <a:spcPct val="80000"/>
              </a:lnSpc>
            </a:pPr>
            <a:r>
              <a:rPr lang="en-US" altLang="en-US" sz="800" dirty="0">
                <a:latin typeface="Arial" panose="020B0604020202020204" pitchFamily="34" charset="0"/>
              </a:rPr>
              <a:t>2</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shp</a:t>
            </a:r>
            <a:r>
              <a:rPr lang="en-US" altLang="en-US" sz="800" dirty="0">
                <a:latin typeface="Arial" panose="020B0604020202020204" pitchFamily="34" charset="0"/>
              </a:rPr>
              <a:t>" in shapefile</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find(shapefile, "</a:t>
            </a:r>
            <a:r>
              <a:rPr lang="en-US" altLang="en-US" sz="800" dirty="0" err="1">
                <a:latin typeface="Arial" panose="020B0604020202020204" pitchFamily="34" charset="0"/>
              </a:rPr>
              <a:t>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&gt;&gt;&gt; replace(shapefile, "roads", "rivers")</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rivers.shp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index(shapefile, ".")</a:t>
            </a:r>
          </a:p>
          <a:p>
            <a:pPr eaLnBrk="1" hangingPunct="1">
              <a:lnSpc>
                <a:spcPct val="80000"/>
              </a:lnSpc>
            </a:pPr>
            <a:r>
              <a:rPr lang="en-US" altLang="en-US" sz="800" dirty="0">
                <a:latin typeface="Arial" panose="020B0604020202020204" pitchFamily="34" charset="0"/>
              </a:rPr>
              <a:t>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a:t>
            </a:r>
            <a:r>
              <a:rPr lang="en-US" altLang="en-US" sz="800" dirty="0">
                <a:latin typeface="Arial" panose="020B0604020202020204" pitchFamily="34" charset="0"/>
              </a:rPr>
              <a:t> = "This is string"</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&gt;&gt;&gt; space = "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a:t>
            </a:r>
            <a:r>
              <a:rPr lang="en-US" altLang="en-US" sz="800" dirty="0">
                <a:latin typeface="Arial" panose="020B0604020202020204" pitchFamily="34" charset="0"/>
              </a:rPr>
              <a:t> = "</a:t>
            </a:r>
            <a:r>
              <a:rPr lang="en-US" altLang="en-US" sz="800" dirty="0" err="1">
                <a:latin typeface="Arial" panose="020B0604020202020204" pitchFamily="34" charset="0"/>
              </a:rPr>
              <a:t>aaa</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#String Formatting</a:t>
            </a:r>
          </a:p>
          <a:p>
            <a:pPr eaLnBrk="1" hangingPunct="1">
              <a:lnSpc>
                <a:spcPct val="80000"/>
              </a:lnSpc>
            </a:pPr>
            <a:r>
              <a:rPr lang="en-US" altLang="en-US" sz="800" dirty="0">
                <a:latin typeface="Arial" panose="020B0604020202020204" pitchFamily="34" charset="0"/>
              </a:rPr>
              <a:t>&gt;&gt;&gt; print ("%s is fabulous in %d and the temperature is %f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71.540000 degrees!</a:t>
            </a:r>
          </a:p>
          <a:p>
            <a:pPr eaLnBrk="1" hangingPunct="1">
              <a:lnSpc>
                <a:spcPct val="80000"/>
              </a:lnSpc>
            </a:pPr>
            <a:r>
              <a:rPr lang="en-US" altLang="en-US" sz="800" dirty="0">
                <a:latin typeface="Arial" panose="020B0604020202020204" pitchFamily="34" charset="0"/>
              </a:rPr>
              <a:t>&gt;&gt;&gt;print("%s is fabulous in %d and the temperature is %.2f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 degrees!</a:t>
            </a:r>
          </a:p>
        </p:txBody>
      </p:sp>
    </p:spTree>
    <p:extLst>
      <p:ext uri="{BB962C8B-B14F-4D97-AF65-F5344CB8AC3E}">
        <p14:creationId xmlns:p14="http://schemas.microsoft.com/office/powerpoint/2010/main" val="1797163602"/>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a:extLst>
              <a:ext uri="{FF2B5EF4-FFF2-40B4-BE49-F238E27FC236}">
                <a16:creationId xmlns:a16="http://schemas.microsoft.com/office/drawing/2014/main" id="{8A5459FB-8C72-6654-72DA-CD9DFA391573}"/>
              </a:ext>
            </a:extLst>
          </p:cNvPr>
          <p:cNvSpPr>
            <a:spLocks noGrp="1" noRot="1" noChangeAspect="1" noTextEdit="1"/>
          </p:cNvSpPr>
          <p:nvPr>
            <p:ph type="sldImg"/>
          </p:nvPr>
        </p:nvSpPr>
        <p:spPr>
          <a:ln/>
        </p:spPr>
      </p:sp>
      <p:sp>
        <p:nvSpPr>
          <p:cNvPr id="54275" name="Notes Placeholder 2">
            <a:extLst>
              <a:ext uri="{FF2B5EF4-FFF2-40B4-BE49-F238E27FC236}">
                <a16:creationId xmlns:a16="http://schemas.microsoft.com/office/drawing/2014/main" id="{B43A587C-49CA-39D6-FDF9-0086CD6C1B0E}"/>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4276" name="Slide Number Placeholder 3">
            <a:extLst>
              <a:ext uri="{FF2B5EF4-FFF2-40B4-BE49-F238E27FC236}">
                <a16:creationId xmlns:a16="http://schemas.microsoft.com/office/drawing/2014/main" id="{83839FE4-2340-FF73-D177-CC40630C2DED}"/>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5DA6738-CD14-4FD8-A5A1-A8810465C5AB}" type="slidenum">
              <a:rPr lang="en-US" altLang="en-US"/>
              <a:pPr/>
              <a:t>49</a:t>
            </a:fld>
            <a:endParaRPr lang="en-US"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AB7118FF-5F28-6127-B57E-2CA5482AF9CC}"/>
              </a:ext>
            </a:extLst>
          </p:cNvPr>
          <p:cNvSpPr>
            <a:spLocks noGrp="1" noRot="1" noChangeAspect="1" noTextEdit="1"/>
          </p:cNvSpPr>
          <p:nvPr>
            <p:ph type="sldImg"/>
          </p:nvPr>
        </p:nvSpPr>
        <p:spPr>
          <a:ln/>
        </p:spPr>
      </p:sp>
      <p:sp>
        <p:nvSpPr>
          <p:cNvPr id="56323" name="Notes Placeholder 2">
            <a:extLst>
              <a:ext uri="{FF2B5EF4-FFF2-40B4-BE49-F238E27FC236}">
                <a16:creationId xmlns:a16="http://schemas.microsoft.com/office/drawing/2014/main" id="{435187CB-1A4E-AE5C-C3FE-1DC513ECF8E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6324" name="Slide Number Placeholder 3">
            <a:extLst>
              <a:ext uri="{FF2B5EF4-FFF2-40B4-BE49-F238E27FC236}">
                <a16:creationId xmlns:a16="http://schemas.microsoft.com/office/drawing/2014/main" id="{F2B19362-3CBD-1BBD-A7E9-1E5C7B6FB875}"/>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B104FB3-3677-4B6C-BE1B-5E4C9EA2E1AB}" type="slidenum">
              <a:rPr lang="en-US" altLang="en-US"/>
              <a:pPr/>
              <a:t>50</a:t>
            </a:fld>
            <a:endParaRPr lang="en-US"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1031">
            <a:extLst>
              <a:ext uri="{FF2B5EF4-FFF2-40B4-BE49-F238E27FC236}">
                <a16:creationId xmlns:a16="http://schemas.microsoft.com/office/drawing/2014/main" id="{2DB76111-39F9-D430-DDD4-50612F706A0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1C6B110-7CA8-4834-B1EB-706C03346CDD}" type="slidenum">
              <a:rPr lang="en-US" altLang="en-US"/>
              <a:pPr>
                <a:spcBef>
                  <a:spcPct val="0"/>
                </a:spcBef>
              </a:pPr>
              <a:t>52</a:t>
            </a:fld>
            <a:endParaRPr lang="en-US" altLang="en-US"/>
          </a:p>
        </p:txBody>
      </p:sp>
      <p:sp>
        <p:nvSpPr>
          <p:cNvPr id="59395" name="Rectangle 2">
            <a:extLst>
              <a:ext uri="{FF2B5EF4-FFF2-40B4-BE49-F238E27FC236}">
                <a16:creationId xmlns:a16="http://schemas.microsoft.com/office/drawing/2014/main" id="{505EC26F-08FA-441F-D503-7C8CF0DC11F6}"/>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BFE7AC29-FD07-B71C-6583-8ED24D465D2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DEMO7: STRINGS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first_name</a:t>
            </a:r>
            <a:r>
              <a:rPr lang="en-US" altLang="en-US" sz="800" dirty="0">
                <a:latin typeface="Arial" panose="020B0604020202020204" pitchFamily="34" charset="0"/>
              </a:rPr>
              <a:t> = "Jack"</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last_name</a:t>
            </a:r>
            <a:r>
              <a:rPr lang="en-US" altLang="en-US" sz="800" dirty="0">
                <a:latin typeface="Arial" panose="020B0604020202020204" pitchFamily="34" charset="0"/>
              </a:rPr>
              <a:t> = "</a:t>
            </a:r>
            <a:r>
              <a:rPr lang="en-US" altLang="en-US" sz="800" dirty="0" err="1">
                <a:latin typeface="Arial" panose="020B0604020202020204" pitchFamily="34" charset="0"/>
              </a:rPr>
              <a:t>BeQuick</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first_name,last_name</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Jack </a:t>
            </a:r>
            <a:r>
              <a:rPr lang="en-US" altLang="en-US" sz="800" dirty="0" err="1">
                <a:latin typeface="Arial" panose="020B0604020202020204" pitchFamily="34" charset="0"/>
              </a:rPr>
              <a:t>BeQuick</a:t>
            </a:r>
            <a:endParaRPr lang="en-US" altLang="en-US" sz="800" dirty="0">
              <a:latin typeface="Arial" panose="020B0604020202020204" pitchFamily="34" charset="0"/>
            </a:endParaRP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"Jack"</a:t>
            </a: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mycat</a:t>
            </a: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J</a:t>
            </a: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mycat</a:t>
            </a:r>
            <a:r>
              <a:rPr lang="en-US" altLang="en-US" sz="800" dirty="0">
                <a:latin typeface="Arial" panose="020B0604020202020204" pitchFamily="34" charset="0"/>
              </a:rPr>
              <a:t>[4]</a:t>
            </a:r>
          </a:p>
          <a:p>
            <a:pPr eaLnBrk="1" hangingPunct="1">
              <a:lnSpc>
                <a:spcPct val="80000"/>
              </a:lnSpc>
            </a:pPr>
            <a:r>
              <a:rPr lang="en-US" altLang="en-US" sz="800" dirty="0">
                <a:latin typeface="Arial" panose="020B0604020202020204" pitchFamily="34" charset="0"/>
              </a:rPr>
              <a:t>Traceback (most recent call last):  File "&lt;interactive input&gt;", line 1, in ?</a:t>
            </a:r>
          </a:p>
          <a:p>
            <a:pPr eaLnBrk="1" hangingPunct="1">
              <a:lnSpc>
                <a:spcPct val="80000"/>
              </a:lnSpc>
            </a:pPr>
            <a:r>
              <a:rPr lang="en-US" altLang="en-US" sz="800" dirty="0" err="1">
                <a:latin typeface="Arial" panose="020B0604020202020204" pitchFamily="34" charset="0"/>
              </a:rPr>
              <a:t>IndexError</a:t>
            </a:r>
            <a:r>
              <a:rPr lang="en-US" altLang="en-US" sz="800" dirty="0">
                <a:latin typeface="Arial" panose="020B0604020202020204" pitchFamily="34" charset="0"/>
              </a:rPr>
              <a:t>: string index out of range</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&gt;&gt;&gt; # you can directly index any sequence which is returned by a function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 </a:t>
            </a:r>
            <a:r>
              <a:rPr lang="en-US" altLang="en-US" sz="800" dirty="0" err="1">
                <a:latin typeface="Arial" panose="020B0604020202020204" pitchFamily="34" charset="0"/>
              </a:rPr>
              <a:t>raw_input</a:t>
            </a:r>
            <a:r>
              <a:rPr lang="en-US" altLang="en-US" sz="800" dirty="0">
                <a:latin typeface="Arial" panose="020B0604020202020204" pitchFamily="34" charset="0"/>
              </a:rPr>
              <a:t>("Enter your name ")[0] </a:t>
            </a:r>
          </a:p>
          <a:p>
            <a:pPr eaLnBrk="1" hangingPunct="1">
              <a:lnSpc>
                <a:spcPct val="80000"/>
              </a:lnSpc>
            </a:pPr>
            <a:r>
              <a:rPr lang="en-US" altLang="en-US" sz="800" dirty="0">
                <a:latin typeface="Arial" panose="020B0604020202020204" pitchFamily="34" charset="0"/>
              </a:rPr>
              <a:t>Enter your name Jack</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‘J’ </a:t>
            </a:r>
            <a:endParaRPr lang="en-US" altLang="en-US" sz="700" dirty="0">
              <a:latin typeface="Arial" panose="020B0604020202020204" pitchFamily="34" charset="0"/>
            </a:endParaRP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"""These triple quotations will preserve the</a:t>
            </a:r>
          </a:p>
          <a:p>
            <a:pPr eaLnBrk="1" hangingPunct="1">
              <a:lnSpc>
                <a:spcPct val="80000"/>
              </a:lnSpc>
            </a:pPr>
            <a:r>
              <a:rPr lang="en-US" altLang="en-US" sz="700" dirty="0">
                <a:latin typeface="Arial" panose="020B0604020202020204" pitchFamily="34" charset="0"/>
              </a:rPr>
              <a:t>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"otherwise you have to </a:t>
            </a:r>
          </a:p>
          <a:p>
            <a:pPr eaLnBrk="1" hangingPunct="1">
              <a:lnSpc>
                <a:spcPct val="80000"/>
              </a:lnSpc>
            </a:pPr>
            <a:r>
              <a:rPr lang="en-US" altLang="en-US" sz="700" dirty="0">
                <a:latin typeface="Arial" panose="020B0604020202020204" pitchFamily="34" charset="0"/>
              </a:rPr>
              <a:t>hardcode 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"You can do that with the \n carriage return special sequence"</a:t>
            </a:r>
          </a:p>
          <a:p>
            <a:pPr eaLnBrk="1" hangingPunct="1">
              <a:lnSpc>
                <a:spcPct val="80000"/>
              </a:lnSpc>
            </a:pPr>
            <a:endParaRPr lang="en-US" altLang="en-US" sz="700" dirty="0">
              <a:latin typeface="Arial" panose="020B0604020202020204" pitchFamily="34" charset="0"/>
            </a:endParaRPr>
          </a:p>
          <a:p>
            <a:pPr lvl="1" eaLnBrk="1" hangingPunct="1">
              <a:lnSpc>
                <a:spcPct val="80000"/>
              </a:lnSpc>
            </a:pPr>
            <a:r>
              <a:rPr lang="en-US" altLang="en-US" sz="700" dirty="0">
                <a:latin typeface="Arial" panose="020B0604020202020204" pitchFamily="34" charset="0"/>
              </a:rPr>
              <a:t>&gt;&gt;&gt; w1 = ‘dough’</a:t>
            </a:r>
          </a:p>
          <a:p>
            <a:pPr lvl="1" eaLnBrk="1" hangingPunct="1">
              <a:lnSpc>
                <a:spcPct val="80000"/>
              </a:lnSpc>
            </a:pPr>
            <a:r>
              <a:rPr lang="en-US" altLang="en-US" sz="700" dirty="0">
                <a:latin typeface="Arial" panose="020B0604020202020204" pitchFamily="34" charset="0"/>
              </a:rPr>
              <a:t>&gt;&gt;&gt; w2 = "nut"</a:t>
            </a:r>
          </a:p>
          <a:p>
            <a:pPr lvl="1" eaLnBrk="1" hangingPunct="1">
              <a:lnSpc>
                <a:spcPct val="80000"/>
              </a:lnSpc>
            </a:pPr>
            <a:r>
              <a:rPr lang="en-US" altLang="en-US" sz="700" dirty="0">
                <a:latin typeface="Arial" panose="020B0604020202020204" pitchFamily="34" charset="0"/>
              </a:rPr>
              <a:t>&gt;&gt;&gt; breakfast = w1+ w2</a:t>
            </a:r>
          </a:p>
          <a:p>
            <a:pPr lvl="1" eaLnBrk="1" hangingPunct="1">
              <a:lnSpc>
                <a:spcPct val="80000"/>
              </a:lnSpc>
            </a:pPr>
            <a:r>
              <a:rPr lang="en-US" altLang="en-US" sz="700" dirty="0">
                <a:latin typeface="Arial" panose="020B0604020202020204" pitchFamily="34" charset="0"/>
              </a:rPr>
              <a:t>&gt;&gt;&gt; print breakfast</a:t>
            </a:r>
          </a:p>
          <a:p>
            <a:pPr lvl="1" eaLnBrk="1" hangingPunct="1">
              <a:lnSpc>
                <a:spcPct val="80000"/>
              </a:lnSpc>
            </a:pPr>
            <a:r>
              <a:rPr lang="en-US" altLang="en-US" sz="700" dirty="0">
                <a:latin typeface="Arial" panose="020B0604020202020204" pitchFamily="34" charset="0"/>
              </a:rPr>
              <a:t>doughnut</a:t>
            </a:r>
          </a:p>
          <a:p>
            <a:pPr lvl="1" eaLnBrk="1" hangingPunct="1">
              <a:lnSpc>
                <a:spcPct val="80000"/>
              </a:lnSpc>
            </a:pPr>
            <a:r>
              <a:rPr lang="en-US" altLang="en-US" sz="700" dirty="0">
                <a:latin typeface="Arial" panose="020B0604020202020204" pitchFamily="34" charset="0"/>
              </a:rPr>
              <a:t>print "I wish I had a " + breakfast + "I want a " + breakfast </a:t>
            </a: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w1 = "V"</a:t>
            </a:r>
          </a:p>
          <a:p>
            <a:pPr lvl="1" eaLnBrk="1" hangingPunct="1">
              <a:lnSpc>
                <a:spcPct val="80000"/>
              </a:lnSpc>
            </a:pPr>
            <a:r>
              <a:rPr lang="en-US" altLang="en-US" sz="800" dirty="0">
                <a:latin typeface="Arial" panose="020B0604020202020204" pitchFamily="34" charset="0"/>
              </a:rPr>
              <a:t>&gt;&gt;&gt; w2 = 8  #not a string</a:t>
            </a:r>
          </a:p>
          <a:p>
            <a:pPr lvl="1" eaLnBrk="1" hangingPunct="1">
              <a:lnSpc>
                <a:spcPct val="80000"/>
              </a:lnSpc>
            </a:pPr>
            <a:r>
              <a:rPr lang="en-US" altLang="en-US" sz="800" dirty="0">
                <a:latin typeface="Arial" panose="020B0604020202020204" pitchFamily="34" charset="0"/>
              </a:rPr>
              <a:t>&gt;&gt;&gt; breakfast = w1+ w2</a:t>
            </a:r>
          </a:p>
          <a:p>
            <a:pPr lvl="1" eaLnBrk="1" hangingPunct="1">
              <a:lnSpc>
                <a:spcPct val="80000"/>
              </a:lnSpc>
            </a:pPr>
            <a:r>
              <a:rPr lang="en-US" altLang="en-US" sz="800" dirty="0">
                <a:latin typeface="Arial" panose="020B0604020202020204" pitchFamily="34" charset="0"/>
              </a:rPr>
              <a:t>&gt;&gt;&gt; print breakfast</a:t>
            </a:r>
          </a:p>
          <a:p>
            <a:pPr lvl="1" eaLnBrk="1" hangingPunct="1">
              <a:lnSpc>
                <a:spcPct val="80000"/>
              </a:lnSpc>
            </a:pPr>
            <a:r>
              <a:rPr lang="en-US" altLang="en-US" sz="800" dirty="0" err="1">
                <a:latin typeface="Arial" panose="020B0604020202020204" pitchFamily="34" charset="0"/>
              </a:rPr>
              <a:t>Typeerror</a:t>
            </a:r>
            <a:endParaRPr lang="en-US" altLang="en-US" sz="700" dirty="0">
              <a:latin typeface="Arial" panose="020B0604020202020204" pitchFamily="34" charset="0"/>
            </a:endParaRP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 = "</a:t>
            </a:r>
            <a:r>
              <a:rPr lang="en-US" altLang="en-US" sz="800" dirty="0" err="1">
                <a:latin typeface="Arial" panose="020B0604020202020204" pitchFamily="34" charset="0"/>
              </a:rPr>
              <a:t>candycane</a:t>
            </a:r>
            <a:r>
              <a:rPr lang="en-US" altLang="en-US" sz="800" dirty="0">
                <a:latin typeface="Arial" panose="020B0604020202020204" pitchFamily="34" charset="0"/>
              </a:rPr>
              <a:t>"</a:t>
            </a: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[0:5]</a:t>
            </a:r>
          </a:p>
          <a:p>
            <a:pPr lvl="1" eaLnBrk="1" hangingPunct="1">
              <a:lnSpc>
                <a:spcPct val="80000"/>
              </a:lnSpc>
            </a:pPr>
            <a:r>
              <a:rPr lang="en-US" altLang="en-US" sz="800" dirty="0">
                <a:latin typeface="Arial" panose="020B0604020202020204" pitchFamily="34" charset="0"/>
              </a:rPr>
              <a:t>'candy‘</a:t>
            </a:r>
          </a:p>
          <a:p>
            <a:pPr lvl="1"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lastname</a:t>
            </a:r>
            <a:r>
              <a:rPr lang="en-US" altLang="en-US" sz="800" dirty="0">
                <a:latin typeface="Arial" panose="020B0604020202020204" pitchFamily="34" charset="0"/>
              </a:rPr>
              <a:t> = "</a:t>
            </a:r>
            <a:r>
              <a:rPr lang="en-US" altLang="en-US" sz="800" dirty="0" err="1">
                <a:latin typeface="Arial" panose="020B0604020202020204" pitchFamily="34" charset="0"/>
              </a:rPr>
              <a:t>Dangermond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lastname</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mycatJackDangermond</a:t>
            </a:r>
            <a:endParaRPr lang="en-US" altLang="en-US" sz="800" dirty="0">
              <a:latin typeface="Arial" panose="020B0604020202020204" pitchFamily="34" charset="0"/>
            </a:endParaRP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#filename as string</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#Three ways that work:</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a:t>
            </a:r>
            <a:r>
              <a:rPr lang="en-US" altLang="en-US" sz="800" dirty="0" err="1">
                <a:latin typeface="Arial" panose="020B0604020202020204" pitchFamily="34" charset="0"/>
              </a:rPr>
              <a:t>r"c</a:t>
            </a:r>
            <a:r>
              <a:rPr lang="en-US" altLang="en-US" sz="800" dirty="0">
                <a:latin typeface="Arial" panose="020B0604020202020204" pitchFamily="34" charset="0"/>
              </a:rPr>
              <a:t>:\nr536"  #raw input mode does not convert \n to newline</a:t>
            </a:r>
          </a:p>
          <a:p>
            <a:pPr lvl="1" eaLnBrk="1" hangingPunct="1">
              <a:lnSpc>
                <a:spcPct val="80000"/>
              </a:lnSpc>
            </a:pPr>
            <a:r>
              <a:rPr lang="en-US" altLang="en-US" sz="800" dirty="0">
                <a:latin typeface="Arial" panose="020B0604020202020204" pitchFamily="34" charset="0"/>
              </a:rPr>
              <a:t>#One that won’t work:</a:t>
            </a:r>
          </a:p>
          <a:p>
            <a:pPr lvl="2" eaLnBrk="1" hangingPunct="1">
              <a:lnSpc>
                <a:spcPct val="80000"/>
              </a:lnSpc>
            </a:pP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pt-BR" altLang="en-US" sz="800" dirty="0">
                <a:latin typeface="Arial" panose="020B0604020202020204" pitchFamily="34" charset="0"/>
              </a:rPr>
              <a:t>&gt;&gt;&gt; mydir  ="c:\nr536"</a:t>
            </a:r>
          </a:p>
          <a:p>
            <a:pPr eaLnBrk="1" hangingPunct="1">
              <a:lnSpc>
                <a:spcPct val="80000"/>
              </a:lnSpc>
            </a:pPr>
            <a:r>
              <a:rPr lang="pt-BR" altLang="en-US" sz="800" dirty="0">
                <a:latin typeface="Arial" panose="020B0604020202020204" pitchFamily="34" charset="0"/>
              </a:rPr>
              <a:t>&gt;&gt;&gt; print mydir</a:t>
            </a:r>
          </a:p>
          <a:p>
            <a:pPr eaLnBrk="1" hangingPunct="1">
              <a:lnSpc>
                <a:spcPct val="80000"/>
              </a:lnSpc>
            </a:pPr>
            <a:r>
              <a:rPr lang="pt-BR" altLang="en-US" sz="800" dirty="0">
                <a:latin typeface="Arial" panose="020B0604020202020204" pitchFamily="34" charset="0"/>
              </a:rPr>
              <a:t>c:</a:t>
            </a:r>
          </a:p>
          <a:p>
            <a:pPr eaLnBrk="1" hangingPunct="1">
              <a:lnSpc>
                <a:spcPct val="80000"/>
              </a:lnSpc>
            </a:pPr>
            <a:r>
              <a:rPr lang="pt-BR" altLang="en-US" sz="800" dirty="0">
                <a:latin typeface="Arial" panose="020B0604020202020204" pitchFamily="34" charset="0"/>
              </a:rPr>
              <a:t>r536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string methods</a:t>
            </a:r>
          </a:p>
          <a:p>
            <a:pPr eaLnBrk="1" hangingPunct="1">
              <a:lnSpc>
                <a:spcPct val="80000"/>
              </a:lnSpc>
            </a:pPr>
            <a:r>
              <a:rPr lang="en-US" altLang="en-US" sz="800" dirty="0">
                <a:latin typeface="Arial" panose="020B0604020202020204" pitchFamily="34" charset="0"/>
              </a:rPr>
              <a:t>&gt;&gt;&gt; shapefile = "</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len</a:t>
            </a:r>
            <a:r>
              <a:rPr lang="en-US" altLang="en-US" sz="800" dirty="0">
                <a:latin typeface="Arial" panose="020B0604020202020204" pitchFamily="34" charset="0"/>
              </a:rPr>
              <a:t>(shapefile)</a:t>
            </a:r>
          </a:p>
          <a:p>
            <a:pPr eaLnBrk="1" hangingPunct="1">
              <a:lnSpc>
                <a:spcPct val="80000"/>
              </a:lnSpc>
            </a:pPr>
            <a:r>
              <a:rPr lang="en-US" altLang="en-US" sz="800" dirty="0">
                <a:latin typeface="Arial" panose="020B0604020202020204" pitchFamily="34" charset="0"/>
              </a:rPr>
              <a:t>9</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from string import *</a:t>
            </a:r>
          </a:p>
          <a:p>
            <a:pPr eaLnBrk="1" hangingPunct="1">
              <a:lnSpc>
                <a:spcPct val="80000"/>
              </a:lnSpc>
            </a:pPr>
            <a:r>
              <a:rPr lang="en-US" altLang="en-US" sz="800" dirty="0">
                <a:latin typeface="Arial" panose="020B0604020202020204" pitchFamily="34" charset="0"/>
              </a:rPr>
              <a:t>&gt;&gt;&gt; capitalize(shapefile)</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r>
              <a:rPr lang="en-US" altLang="en-US" sz="800" dirty="0">
                <a:latin typeface="Arial" panose="020B0604020202020204" pitchFamily="34" charset="0"/>
              </a:rPr>
              <a:t> = upper(shapefile)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'ROADS.SHP'</a:t>
            </a:r>
          </a:p>
          <a:p>
            <a:pPr eaLnBrk="1" hangingPunct="1">
              <a:lnSpc>
                <a:spcPct val="80000"/>
              </a:lnSpc>
            </a:pPr>
            <a:r>
              <a:rPr lang="en-US" altLang="en-US" sz="800" dirty="0">
                <a:latin typeface="Arial" panose="020B0604020202020204" pitchFamily="34" charset="0"/>
              </a:rPr>
              <a:t>&gt;&gt;&gt; lowered = lower(</a:t>
            </a:r>
            <a:r>
              <a:rPr lang="en-US" altLang="en-US" sz="800" dirty="0" err="1">
                <a:latin typeface="Arial" panose="020B0604020202020204" pitchFamily="34" charset="0"/>
              </a:rPr>
              <a:t>uppered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lowered</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count(shapefile, "s")</a:t>
            </a:r>
          </a:p>
          <a:p>
            <a:pPr eaLnBrk="1" hangingPunct="1">
              <a:lnSpc>
                <a:spcPct val="80000"/>
              </a:lnSpc>
            </a:pPr>
            <a:r>
              <a:rPr lang="en-US" altLang="en-US" sz="800" dirty="0">
                <a:latin typeface="Arial" panose="020B0604020202020204" pitchFamily="34" charset="0"/>
              </a:rPr>
              <a:t>2</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shp</a:t>
            </a:r>
            <a:r>
              <a:rPr lang="en-US" altLang="en-US" sz="800" dirty="0">
                <a:latin typeface="Arial" panose="020B0604020202020204" pitchFamily="34" charset="0"/>
              </a:rPr>
              <a:t>" in shapefile</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find(shapefile, "</a:t>
            </a:r>
            <a:r>
              <a:rPr lang="en-US" altLang="en-US" sz="800" dirty="0" err="1">
                <a:latin typeface="Arial" panose="020B0604020202020204" pitchFamily="34" charset="0"/>
              </a:rPr>
              <a:t>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&gt;&gt;&gt; replace(shapefile, "roads", "rivers")</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rivers.shp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index(shapefile, ".")</a:t>
            </a:r>
          </a:p>
          <a:p>
            <a:pPr eaLnBrk="1" hangingPunct="1">
              <a:lnSpc>
                <a:spcPct val="80000"/>
              </a:lnSpc>
            </a:pPr>
            <a:r>
              <a:rPr lang="en-US" altLang="en-US" sz="800" dirty="0">
                <a:latin typeface="Arial" panose="020B0604020202020204" pitchFamily="34" charset="0"/>
              </a:rPr>
              <a:t>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a:t>
            </a:r>
            <a:r>
              <a:rPr lang="en-US" altLang="en-US" sz="800" dirty="0">
                <a:latin typeface="Arial" panose="020B0604020202020204" pitchFamily="34" charset="0"/>
              </a:rPr>
              <a:t> = "This is string"</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&gt;&gt;&gt; space = "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a:t>
            </a:r>
            <a:r>
              <a:rPr lang="en-US" altLang="en-US" sz="800" dirty="0">
                <a:latin typeface="Arial" panose="020B0604020202020204" pitchFamily="34" charset="0"/>
              </a:rPr>
              <a:t> = "</a:t>
            </a:r>
            <a:r>
              <a:rPr lang="en-US" altLang="en-US" sz="800" dirty="0" err="1">
                <a:latin typeface="Arial" panose="020B0604020202020204" pitchFamily="34" charset="0"/>
              </a:rPr>
              <a:t>aaa</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#String Formatting</a:t>
            </a:r>
          </a:p>
          <a:p>
            <a:pPr eaLnBrk="1" hangingPunct="1">
              <a:lnSpc>
                <a:spcPct val="80000"/>
              </a:lnSpc>
            </a:pPr>
            <a:r>
              <a:rPr lang="en-US" altLang="en-US" sz="800" dirty="0">
                <a:latin typeface="Arial" panose="020B0604020202020204" pitchFamily="34" charset="0"/>
              </a:rPr>
              <a:t>&gt;&gt;&gt; print "%s is fabulous in %d and the temperature is %f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71.540000 degrees!</a:t>
            </a:r>
          </a:p>
          <a:p>
            <a:pPr eaLnBrk="1" hangingPunct="1">
              <a:lnSpc>
                <a:spcPct val="80000"/>
              </a:lnSpc>
            </a:pPr>
            <a:r>
              <a:rPr lang="en-US" altLang="en-US" sz="800" dirty="0">
                <a:latin typeface="Arial" panose="020B0604020202020204" pitchFamily="34" charset="0"/>
              </a:rPr>
              <a:t>&gt;&gt;&gt;print "%s is fabulous in %d and the temperature is %.2f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 degrees!</a:t>
            </a: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1031">
            <a:extLst>
              <a:ext uri="{FF2B5EF4-FFF2-40B4-BE49-F238E27FC236}">
                <a16:creationId xmlns:a16="http://schemas.microsoft.com/office/drawing/2014/main" id="{7FC264BB-C529-D0C2-18F8-DA07AF4AF0C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DCF545F-A7FC-431E-8E33-41787272DB78}" type="slidenum">
              <a:rPr lang="en-US" altLang="en-US"/>
              <a:pPr>
                <a:spcBef>
                  <a:spcPct val="0"/>
                </a:spcBef>
              </a:pPr>
              <a:t>53</a:t>
            </a:fld>
            <a:endParaRPr lang="en-US" altLang="en-US"/>
          </a:p>
        </p:txBody>
      </p:sp>
      <p:sp>
        <p:nvSpPr>
          <p:cNvPr id="61443" name="Rectangle 2">
            <a:extLst>
              <a:ext uri="{FF2B5EF4-FFF2-40B4-BE49-F238E27FC236}">
                <a16:creationId xmlns:a16="http://schemas.microsoft.com/office/drawing/2014/main" id="{9C73188D-2AB8-EED7-4F52-38DF7EBFF3D7}"/>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D3271D32-8C6C-7F54-5A98-AA14B9A04F6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1031">
            <a:extLst>
              <a:ext uri="{FF2B5EF4-FFF2-40B4-BE49-F238E27FC236}">
                <a16:creationId xmlns:a16="http://schemas.microsoft.com/office/drawing/2014/main" id="{24B146EC-0B75-D42C-A585-8BB0B330AFF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919A2738-7A5A-4550-9B53-60680F78EFA0}" type="slidenum">
              <a:rPr lang="en-US" altLang="en-US"/>
              <a:pPr>
                <a:spcBef>
                  <a:spcPct val="0"/>
                </a:spcBef>
              </a:pPr>
              <a:t>54</a:t>
            </a:fld>
            <a:endParaRPr lang="en-US" altLang="en-US"/>
          </a:p>
        </p:txBody>
      </p:sp>
      <p:sp>
        <p:nvSpPr>
          <p:cNvPr id="63491" name="Rectangle 2">
            <a:extLst>
              <a:ext uri="{FF2B5EF4-FFF2-40B4-BE49-F238E27FC236}">
                <a16:creationId xmlns:a16="http://schemas.microsoft.com/office/drawing/2014/main" id="{CFA6D1DD-5876-5E63-A106-BF4EB2311418}"/>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C644F822-A96C-85F6-A763-4380D13459BB}"/>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latin typeface="Arial" panose="020B0604020202020204" pitchFamily="34" charset="0"/>
              </a:rPr>
              <a:t>Fix the last one as follows</a:t>
            </a:r>
          </a:p>
          <a:p>
            <a:pPr eaLnBrk="1" hangingPunct="1"/>
            <a:r>
              <a:rPr lang="en-US" altLang="en-US" dirty="0">
                <a:latin typeface="Courier New" panose="02070309020205020404" pitchFamily="49" charset="0"/>
                <a:cs typeface="Courier New" panose="02070309020205020404" pitchFamily="49" charset="0"/>
              </a:rPr>
              <a:t>&gt;&gt;&gt; "He said, \"I love GIS\""</a:t>
            </a:r>
          </a:p>
          <a:p>
            <a:pPr eaLnBrk="1" hangingPunct="1"/>
            <a:endParaRPr lang="en-US" altLang="en-US" dirty="0">
              <a:latin typeface="Arial" panose="020B0604020202020204" pitchFamily="34"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56</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DEMO6: NUMBERS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7</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'int'&gt;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fNum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'float'&gt;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&lt;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&gt;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int(</a:t>
            </a:r>
            <a:r>
              <a:rPr lang="en-US" altLang="en-US" sz="800" dirty="0" err="1">
                <a:latin typeface="Arial" panose="020B0604020202020204" pitchFamily="34" charset="0"/>
              </a:rPr>
              <a:t>fNum</a:t>
            </a:r>
            <a:r>
              <a:rPr lang="en-US" altLang="en-US" sz="800" dirty="0">
                <a:latin typeface="Arial" panose="020B0604020202020204" pitchFamily="34" charset="0"/>
              </a:rPr>
              <a:t>) ==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7.0</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3.5000005000000001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divmod</a:t>
            </a:r>
            <a:r>
              <a:rPr lang="en-US" altLang="en-US" sz="800" dirty="0">
                <a:latin typeface="Arial" panose="020B0604020202020204" pitchFamily="34" charset="0"/>
              </a:rPr>
              <a:t>(</a:t>
            </a:r>
            <a:r>
              <a:rPr lang="en-US" altLang="en-US" sz="800" dirty="0" err="1">
                <a:latin typeface="Arial" panose="020B0604020202020204" pitchFamily="34" charset="0"/>
              </a:rPr>
              <a:t>iNum</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(3, 1)</a:t>
            </a:r>
          </a:p>
          <a:p>
            <a:pPr eaLnBrk="1" hangingPunct="1">
              <a:lnSpc>
                <a:spcPct val="80000"/>
              </a:lnSpc>
            </a:pPr>
            <a:r>
              <a:rPr lang="en-US" altLang="en-US" sz="800" dirty="0">
                <a:latin typeface="Arial" panose="020B0604020202020204" pitchFamily="34" charset="0"/>
              </a:rPr>
              <a:t>&gt;&gt;&gt; round(</a:t>
            </a:r>
            <a:r>
              <a:rPr lang="en-US" altLang="en-US" sz="800" dirty="0" err="1">
                <a:latin typeface="Arial" panose="020B0604020202020204" pitchFamily="34" charset="0"/>
              </a:rPr>
              <a:t>fNum</a:t>
            </a:r>
            <a:r>
              <a:rPr lang="en-US" altLang="en-US" sz="800" dirty="0">
                <a:latin typeface="Arial" panose="020B0604020202020204" pitchFamily="34" charset="0"/>
              </a:rPr>
              <a:t> / 2) # rounds to the nearest int</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 if you always want to round down:</a:t>
            </a:r>
          </a:p>
          <a:p>
            <a:pPr eaLnBrk="1" hangingPunct="1">
              <a:lnSpc>
                <a:spcPct val="80000"/>
              </a:lnSpc>
            </a:pPr>
            <a:r>
              <a:rPr lang="en-US" altLang="en-US" sz="800" dirty="0">
                <a:latin typeface="Arial" panose="020B0604020202020204" pitchFamily="34" charset="0"/>
              </a:rPr>
              <a:t>&gt;&gt;&gt; from math import floor</a:t>
            </a:r>
          </a:p>
          <a:p>
            <a:pPr eaLnBrk="1" hangingPunct="1">
              <a:lnSpc>
                <a:spcPct val="80000"/>
              </a:lnSpc>
            </a:pPr>
            <a:r>
              <a:rPr lang="en-US" altLang="en-US" sz="800" dirty="0">
                <a:latin typeface="Arial" panose="020B0604020202020204" pitchFamily="34" charset="0"/>
              </a:rPr>
              <a:t>&gt;&gt;&gt; floor(40.9)</a:t>
            </a:r>
          </a:p>
          <a:p>
            <a:pPr eaLnBrk="1" hangingPunct="1">
              <a:lnSpc>
                <a:spcPct val="80000"/>
              </a:lnSpc>
            </a:pPr>
            <a:r>
              <a:rPr lang="en-US" altLang="en-US" sz="800" dirty="0">
                <a:latin typeface="Arial" panose="020B0604020202020204" pitchFamily="34" charset="0"/>
              </a:rPr>
              <a:t>40.0</a:t>
            </a:r>
          </a:p>
          <a:p>
            <a:pPr eaLnBrk="1" hangingPunct="1">
              <a:lnSpc>
                <a:spcPct val="80000"/>
              </a:lnSpc>
            </a:pPr>
            <a:r>
              <a:rPr lang="en-US" altLang="en-US" sz="800" dirty="0">
                <a:latin typeface="Arial" panose="020B0604020202020204" pitchFamily="34" charset="0"/>
              </a:rPr>
              <a:t>&gt;&gt;&gt; # the same can be done with:</a:t>
            </a:r>
          </a:p>
          <a:p>
            <a:pPr eaLnBrk="1" hangingPunct="1">
              <a:lnSpc>
                <a:spcPct val="80000"/>
              </a:lnSpc>
            </a:pPr>
            <a:r>
              <a:rPr lang="en-US" altLang="en-US" sz="800" dirty="0">
                <a:latin typeface="Arial" panose="020B0604020202020204" pitchFamily="34" charset="0"/>
              </a:rPr>
              <a:t>&gt;&gt;&gt; int(40.9)</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3**2</a:t>
            </a:r>
          </a:p>
          <a:p>
            <a:pPr eaLnBrk="1" hangingPunct="1">
              <a:lnSpc>
                <a:spcPct val="80000"/>
              </a:lnSpc>
            </a:pPr>
            <a:r>
              <a:rPr lang="en-US" altLang="en-US" sz="800" dirty="0">
                <a:latin typeface="Arial" panose="020B0604020202020204" pitchFamily="34" charset="0"/>
              </a:rPr>
              <a:t>9</a:t>
            </a:r>
          </a:p>
          <a:p>
            <a:pPr eaLnBrk="1" hangingPunct="1">
              <a:lnSpc>
                <a:spcPct val="80000"/>
              </a:lnSpc>
            </a:pPr>
            <a:r>
              <a:rPr lang="en-US" altLang="en-US" sz="800" dirty="0">
                <a:latin typeface="Arial" panose="020B0604020202020204" pitchFamily="34" charset="0"/>
              </a:rPr>
              <a:t>&gt;&gt;&gt; 4**0.5</a:t>
            </a:r>
          </a:p>
          <a:p>
            <a:pPr eaLnBrk="1" hangingPunct="1">
              <a:lnSpc>
                <a:spcPct val="80000"/>
              </a:lnSpc>
            </a:pPr>
            <a:r>
              <a:rPr lang="en-US" altLang="en-US" sz="800" dirty="0">
                <a:latin typeface="Arial" panose="020B0604020202020204" pitchFamily="34" charset="0"/>
              </a:rPr>
              <a:t>2.0</a:t>
            </a:r>
          </a:p>
          <a:p>
            <a:pPr eaLnBrk="1" hangingPunct="1">
              <a:lnSpc>
                <a:spcPct val="80000"/>
              </a:lnSpc>
            </a:pPr>
            <a:r>
              <a:rPr lang="en-US" altLang="en-US" sz="800" dirty="0">
                <a:latin typeface="Arial" panose="020B0604020202020204" pitchFamily="34" charset="0"/>
              </a:rPr>
              <a:t>&gt;&gt;&gt; 1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1 + 2 +</a:t>
            </a:r>
          </a:p>
          <a:p>
            <a:pPr eaLnBrk="1" hangingPunct="1">
              <a:lnSpc>
                <a:spcPct val="80000"/>
              </a:lnSpc>
            </a:pPr>
            <a:r>
              <a:rPr lang="en-US" altLang="en-US" sz="800" dirty="0" err="1">
                <a:latin typeface="Arial" panose="020B0604020202020204" pitchFamily="34" charset="0"/>
              </a:rPr>
              <a:t>SyntaxError</a:t>
            </a:r>
            <a:r>
              <a:rPr lang="en-US" altLang="en-US" sz="800" dirty="0">
                <a:latin typeface="Arial" panose="020B0604020202020204" pitchFamily="34" charset="0"/>
              </a:rPr>
              <a:t>: invalid syntax</a:t>
            </a:r>
          </a:p>
          <a:p>
            <a:pPr eaLnBrk="1" hangingPunct="1">
              <a:lnSpc>
                <a:spcPct val="80000"/>
              </a:lnSpc>
            </a:pPr>
            <a:r>
              <a:rPr lang="en-US" altLang="en-US" sz="800" dirty="0">
                <a:latin typeface="Arial" panose="020B0604020202020204" pitchFamily="34" charset="0"/>
              </a:rPr>
              <a:t>&gt;&gt;&gt; 1 + 2 + \</a:t>
            </a:r>
          </a:p>
          <a:p>
            <a:pPr eaLnBrk="1" hangingPunct="1">
              <a:lnSpc>
                <a:spcPct val="80000"/>
              </a:lnSpc>
            </a:pPr>
            <a:r>
              <a:rPr lang="en-US" altLang="en-US" sz="800" dirty="0">
                <a:latin typeface="Arial" panose="020B0604020202020204" pitchFamily="34" charset="0"/>
              </a:rPr>
              <a:t>  3</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other goodies</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int / int -&gt; int</a:t>
            </a:r>
          </a:p>
          <a:p>
            <a:pPr eaLnBrk="1" hangingPunct="1">
              <a:lnSpc>
                <a:spcPct val="80000"/>
              </a:lnSpc>
            </a:pPr>
            <a:r>
              <a:rPr lang="en-US" altLang="en-US" sz="800" dirty="0">
                <a:latin typeface="Arial" panose="020B0604020202020204" pitchFamily="34" charset="0"/>
              </a:rPr>
              <a:t>&gt;&gt;&gt; # and rounds down</a:t>
            </a:r>
          </a:p>
          <a:p>
            <a:pPr eaLnBrk="1" hangingPunct="1">
              <a:lnSpc>
                <a:spcPct val="80000"/>
              </a:lnSpc>
            </a:pPr>
            <a:r>
              <a:rPr lang="en-US" altLang="en-US" sz="800" dirty="0">
                <a:latin typeface="Arial" panose="020B0604020202020204" pitchFamily="34" charset="0"/>
              </a:rPr>
              <a:t>&gt;&gt;&gt; # to make it more "natural":</a:t>
            </a:r>
          </a:p>
          <a:p>
            <a:pPr eaLnBrk="1" hangingPunct="1">
              <a:lnSpc>
                <a:spcPct val="80000"/>
              </a:lnSpc>
            </a:pPr>
            <a:r>
              <a:rPr lang="en-US" altLang="en-US" sz="800" dirty="0">
                <a:latin typeface="Arial" panose="020B0604020202020204" pitchFamily="34" charset="0"/>
              </a:rPr>
              <a:t>&gt;&gt;&gt; from __future__ import division</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0.5</a:t>
            </a:r>
          </a:p>
          <a:p>
            <a:pPr eaLnBrk="1" hangingPunct="1">
              <a:lnSpc>
                <a:spcPct val="80000"/>
              </a:lnSpc>
            </a:pPr>
            <a:r>
              <a:rPr lang="en-US" altLang="en-US" sz="800" dirty="0">
                <a:latin typeface="Arial" panose="020B0604020202020204" pitchFamily="34" charset="0"/>
              </a:rPr>
              <a:t>&gt;&gt;&gt; # to get int / int -&gt; int:</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also with '//' we get float/float -&gt; int:</a:t>
            </a:r>
          </a:p>
          <a:p>
            <a:pPr eaLnBrk="1" hangingPunct="1">
              <a:lnSpc>
                <a:spcPct val="80000"/>
              </a:lnSpc>
            </a:pPr>
            <a:r>
              <a:rPr lang="en-US" altLang="en-US" sz="800" dirty="0">
                <a:latin typeface="Arial" panose="020B0604020202020204" pitchFamily="34" charset="0"/>
              </a:rPr>
              <a:t>&gt;&gt;&gt; 1.0//2.0</a:t>
            </a:r>
          </a:p>
          <a:p>
            <a:pPr eaLnBrk="1" hangingPunct="1">
              <a:lnSpc>
                <a:spcPct val="80000"/>
              </a:lnSpc>
            </a:pPr>
            <a:r>
              <a:rPr lang="en-US" altLang="en-US" sz="800" dirty="0">
                <a:latin typeface="Arial" panose="020B0604020202020204" pitchFamily="34" charset="0"/>
              </a:rPr>
              <a:t>0.0</a:t>
            </a:r>
          </a:p>
          <a:p>
            <a:pPr eaLnBrk="1" hangingPunct="1">
              <a:lnSpc>
                <a:spcPct val="80000"/>
              </a:lnSpc>
            </a:pPr>
            <a:r>
              <a:rPr lang="en-US" altLang="en-US" sz="800" dirty="0">
                <a:latin typeface="Arial" panose="020B0604020202020204" pitchFamily="34" charset="0"/>
              </a:rPr>
              <a:t>&gt;&gt;&gt; 0xA</a:t>
            </a:r>
          </a:p>
          <a:p>
            <a:pPr eaLnBrk="1" hangingPunct="1">
              <a:lnSpc>
                <a:spcPct val="80000"/>
              </a:lnSpc>
            </a:pPr>
            <a:r>
              <a:rPr lang="en-US" altLang="en-US" sz="800" dirty="0">
                <a:latin typeface="Arial" panose="020B0604020202020204" pitchFamily="34" charset="0"/>
              </a:rPr>
              <a:t>10</a:t>
            </a:r>
          </a:p>
          <a:p>
            <a:pPr eaLnBrk="1" hangingPunct="1">
              <a:lnSpc>
                <a:spcPct val="80000"/>
              </a:lnSpc>
            </a:pPr>
            <a:r>
              <a:rPr lang="en-US" altLang="en-US" sz="800" dirty="0">
                <a:latin typeface="Arial" panose="020B0604020202020204" pitchFamily="34" charset="0"/>
              </a:rPr>
              <a:t>&gt;&gt;&gt; # with zero x leading indicates hexadecimals</a:t>
            </a:r>
          </a:p>
          <a:p>
            <a:pPr eaLnBrk="1" hangingPunct="1">
              <a:lnSpc>
                <a:spcPct val="80000"/>
              </a:lnSpc>
            </a:pPr>
            <a:r>
              <a:rPr lang="en-US" altLang="en-US" sz="800" dirty="0">
                <a:latin typeface="Arial" panose="020B0604020202020204" pitchFamily="34" charset="0"/>
              </a:rPr>
              <a:t>&gt;&gt;&gt; # Python handles large numbers</a:t>
            </a:r>
          </a:p>
          <a:p>
            <a:pPr eaLnBrk="1" hangingPunct="1">
              <a:lnSpc>
                <a:spcPct val="80000"/>
              </a:lnSpc>
            </a:pPr>
            <a:r>
              <a:rPr lang="en-US" altLang="en-US" sz="800" dirty="0">
                <a:latin typeface="Arial" panose="020B0604020202020204" pitchFamily="34" charset="0"/>
              </a:rPr>
              <a:t>&gt;&gt;&gt; 111111111111111111111</a:t>
            </a:r>
          </a:p>
          <a:p>
            <a:pPr eaLnBrk="1" hangingPunct="1">
              <a:lnSpc>
                <a:spcPct val="80000"/>
              </a:lnSpc>
            </a:pPr>
            <a:r>
              <a:rPr lang="en-US" altLang="en-US" sz="800" dirty="0">
                <a:latin typeface="Arial" panose="020B0604020202020204" pitchFamily="34" charset="0"/>
              </a:rPr>
              <a:t>111111111111111111111L</a:t>
            </a:r>
          </a:p>
          <a:p>
            <a:pPr eaLnBrk="1" hangingPunct="1">
              <a:lnSpc>
                <a:spcPct val="80000"/>
              </a:lnSpc>
            </a:pPr>
            <a:endParaRPr lang="en-US" altLang="en-US" sz="800" dirty="0">
              <a:latin typeface="Arial" panose="020B0604020202020204" pitchFamily="34" charset="0"/>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1F992511-6727-8D72-EC13-E5A8DED3F74A}"/>
              </a:ext>
            </a:extLst>
          </p:cNvPr>
          <p:cNvSpPr>
            <a:spLocks noGrp="1" noRot="1" noChangeAspect="1" noTextEdit="1"/>
          </p:cNvSpPr>
          <p:nvPr>
            <p:ph type="sldImg"/>
          </p:nvPr>
        </p:nvSpPr>
        <p:spPr>
          <a:ln/>
        </p:spPr>
      </p:sp>
      <p:sp>
        <p:nvSpPr>
          <p:cNvPr id="27651" name="Notes Placeholder 2">
            <a:extLst>
              <a:ext uri="{FF2B5EF4-FFF2-40B4-BE49-F238E27FC236}">
                <a16:creationId xmlns:a16="http://schemas.microsoft.com/office/drawing/2014/main" id="{8810DB55-B364-13B4-0B46-88C728CBAF3C}"/>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16:05</a:t>
            </a:r>
          </a:p>
        </p:txBody>
      </p:sp>
      <p:sp>
        <p:nvSpPr>
          <p:cNvPr id="27652" name="Slide Number Placeholder 3">
            <a:extLst>
              <a:ext uri="{FF2B5EF4-FFF2-40B4-BE49-F238E27FC236}">
                <a16:creationId xmlns:a16="http://schemas.microsoft.com/office/drawing/2014/main" id="{6A4D2779-7582-D405-07DF-4C4A582C207C}"/>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DD877E28-C6F0-4682-8183-75BE82AC4ABE}" type="slidenum">
              <a:rPr lang="en-US" altLang="en-US"/>
              <a:pPr/>
              <a:t>57</a:t>
            </a:fld>
            <a:endParaRPr lang="en-US" altLang="en-US"/>
          </a:p>
        </p:txBody>
      </p:sp>
    </p:spTree>
    <p:extLst>
      <p:ext uri="{BB962C8B-B14F-4D97-AF65-F5344CB8AC3E}">
        <p14:creationId xmlns:p14="http://schemas.microsoft.com/office/powerpoint/2010/main" val="2813407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7</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DEMO6: NUMBERS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7</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'int'&gt;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fNum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'float'&gt;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&lt;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&gt;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int(</a:t>
            </a:r>
            <a:r>
              <a:rPr lang="en-US" altLang="en-US" sz="800" dirty="0" err="1">
                <a:latin typeface="Arial" panose="020B0604020202020204" pitchFamily="34" charset="0"/>
              </a:rPr>
              <a:t>fNum</a:t>
            </a:r>
            <a:r>
              <a:rPr lang="en-US" altLang="en-US" sz="800" dirty="0">
                <a:latin typeface="Arial" panose="020B0604020202020204" pitchFamily="34" charset="0"/>
              </a:rPr>
              <a:t>) ==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7.0</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3.5000005000000001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divmod</a:t>
            </a:r>
            <a:r>
              <a:rPr lang="en-US" altLang="en-US" sz="800" dirty="0">
                <a:latin typeface="Arial" panose="020B0604020202020204" pitchFamily="34" charset="0"/>
              </a:rPr>
              <a:t>(</a:t>
            </a:r>
            <a:r>
              <a:rPr lang="en-US" altLang="en-US" sz="800" dirty="0" err="1">
                <a:latin typeface="Arial" panose="020B0604020202020204" pitchFamily="34" charset="0"/>
              </a:rPr>
              <a:t>iNum</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(3, 1)</a:t>
            </a:r>
          </a:p>
          <a:p>
            <a:pPr eaLnBrk="1" hangingPunct="1">
              <a:lnSpc>
                <a:spcPct val="80000"/>
              </a:lnSpc>
            </a:pPr>
            <a:r>
              <a:rPr lang="en-US" altLang="en-US" sz="800" dirty="0">
                <a:latin typeface="Arial" panose="020B0604020202020204" pitchFamily="34" charset="0"/>
              </a:rPr>
              <a:t>&gt;&gt;&gt; round(</a:t>
            </a:r>
            <a:r>
              <a:rPr lang="en-US" altLang="en-US" sz="800" dirty="0" err="1">
                <a:latin typeface="Arial" panose="020B0604020202020204" pitchFamily="34" charset="0"/>
              </a:rPr>
              <a:t>fNum</a:t>
            </a:r>
            <a:r>
              <a:rPr lang="en-US" altLang="en-US" sz="800" dirty="0">
                <a:latin typeface="Arial" panose="020B0604020202020204" pitchFamily="34" charset="0"/>
              </a:rPr>
              <a:t> / 2) # rounds to the nearest int</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 if you always want to round down:</a:t>
            </a:r>
          </a:p>
          <a:p>
            <a:pPr eaLnBrk="1" hangingPunct="1">
              <a:lnSpc>
                <a:spcPct val="80000"/>
              </a:lnSpc>
            </a:pPr>
            <a:r>
              <a:rPr lang="en-US" altLang="en-US" sz="800" dirty="0">
                <a:latin typeface="Arial" panose="020B0604020202020204" pitchFamily="34" charset="0"/>
              </a:rPr>
              <a:t>&gt;&gt;&gt; from math import floor</a:t>
            </a:r>
          </a:p>
          <a:p>
            <a:pPr eaLnBrk="1" hangingPunct="1">
              <a:lnSpc>
                <a:spcPct val="80000"/>
              </a:lnSpc>
            </a:pPr>
            <a:r>
              <a:rPr lang="en-US" altLang="en-US" sz="800" dirty="0">
                <a:latin typeface="Arial" panose="020B0604020202020204" pitchFamily="34" charset="0"/>
              </a:rPr>
              <a:t>&gt;&gt;&gt; floor(40.9)</a:t>
            </a:r>
          </a:p>
          <a:p>
            <a:pPr eaLnBrk="1" hangingPunct="1">
              <a:lnSpc>
                <a:spcPct val="80000"/>
              </a:lnSpc>
            </a:pPr>
            <a:r>
              <a:rPr lang="en-US" altLang="en-US" sz="800" dirty="0">
                <a:latin typeface="Arial" panose="020B0604020202020204" pitchFamily="34" charset="0"/>
              </a:rPr>
              <a:t>40.0</a:t>
            </a:r>
          </a:p>
          <a:p>
            <a:pPr eaLnBrk="1" hangingPunct="1">
              <a:lnSpc>
                <a:spcPct val="80000"/>
              </a:lnSpc>
            </a:pPr>
            <a:r>
              <a:rPr lang="en-US" altLang="en-US" sz="800" dirty="0">
                <a:latin typeface="Arial" panose="020B0604020202020204" pitchFamily="34" charset="0"/>
              </a:rPr>
              <a:t>&gt;&gt;&gt; # the same can be done with:</a:t>
            </a:r>
          </a:p>
          <a:p>
            <a:pPr eaLnBrk="1" hangingPunct="1">
              <a:lnSpc>
                <a:spcPct val="80000"/>
              </a:lnSpc>
            </a:pPr>
            <a:r>
              <a:rPr lang="en-US" altLang="en-US" sz="800" dirty="0">
                <a:latin typeface="Arial" panose="020B0604020202020204" pitchFamily="34" charset="0"/>
              </a:rPr>
              <a:t>&gt;&gt;&gt; int(40.9)</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3**2</a:t>
            </a:r>
          </a:p>
          <a:p>
            <a:pPr eaLnBrk="1" hangingPunct="1">
              <a:lnSpc>
                <a:spcPct val="80000"/>
              </a:lnSpc>
            </a:pPr>
            <a:r>
              <a:rPr lang="en-US" altLang="en-US" sz="800" dirty="0">
                <a:latin typeface="Arial" panose="020B0604020202020204" pitchFamily="34" charset="0"/>
              </a:rPr>
              <a:t>9</a:t>
            </a:r>
          </a:p>
          <a:p>
            <a:pPr eaLnBrk="1" hangingPunct="1">
              <a:lnSpc>
                <a:spcPct val="80000"/>
              </a:lnSpc>
            </a:pPr>
            <a:r>
              <a:rPr lang="en-US" altLang="en-US" sz="800" dirty="0">
                <a:latin typeface="Arial" panose="020B0604020202020204" pitchFamily="34" charset="0"/>
              </a:rPr>
              <a:t>&gt;&gt;&gt; 4**0.5</a:t>
            </a:r>
          </a:p>
          <a:p>
            <a:pPr eaLnBrk="1" hangingPunct="1">
              <a:lnSpc>
                <a:spcPct val="80000"/>
              </a:lnSpc>
            </a:pPr>
            <a:r>
              <a:rPr lang="en-US" altLang="en-US" sz="800" dirty="0">
                <a:latin typeface="Arial" panose="020B0604020202020204" pitchFamily="34" charset="0"/>
              </a:rPr>
              <a:t>2.0</a:t>
            </a:r>
          </a:p>
          <a:p>
            <a:pPr eaLnBrk="1" hangingPunct="1">
              <a:lnSpc>
                <a:spcPct val="80000"/>
              </a:lnSpc>
            </a:pPr>
            <a:r>
              <a:rPr lang="en-US" altLang="en-US" sz="800" dirty="0">
                <a:latin typeface="Arial" panose="020B0604020202020204" pitchFamily="34" charset="0"/>
              </a:rPr>
              <a:t>&gt;&gt;&gt; 1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1 + 2 +</a:t>
            </a:r>
          </a:p>
          <a:p>
            <a:pPr eaLnBrk="1" hangingPunct="1">
              <a:lnSpc>
                <a:spcPct val="80000"/>
              </a:lnSpc>
            </a:pPr>
            <a:r>
              <a:rPr lang="en-US" altLang="en-US" sz="800" dirty="0" err="1">
                <a:latin typeface="Arial" panose="020B0604020202020204" pitchFamily="34" charset="0"/>
              </a:rPr>
              <a:t>SyntaxError</a:t>
            </a:r>
            <a:r>
              <a:rPr lang="en-US" altLang="en-US" sz="800" dirty="0">
                <a:latin typeface="Arial" panose="020B0604020202020204" pitchFamily="34" charset="0"/>
              </a:rPr>
              <a:t>: invalid syntax</a:t>
            </a:r>
          </a:p>
          <a:p>
            <a:pPr eaLnBrk="1" hangingPunct="1">
              <a:lnSpc>
                <a:spcPct val="80000"/>
              </a:lnSpc>
            </a:pPr>
            <a:r>
              <a:rPr lang="en-US" altLang="en-US" sz="800" dirty="0">
                <a:latin typeface="Arial" panose="020B0604020202020204" pitchFamily="34" charset="0"/>
              </a:rPr>
              <a:t>&gt;&gt;&gt; 1 + 2 + \</a:t>
            </a:r>
          </a:p>
          <a:p>
            <a:pPr eaLnBrk="1" hangingPunct="1">
              <a:lnSpc>
                <a:spcPct val="80000"/>
              </a:lnSpc>
            </a:pPr>
            <a:r>
              <a:rPr lang="en-US" altLang="en-US" sz="800" dirty="0">
                <a:latin typeface="Arial" panose="020B0604020202020204" pitchFamily="34" charset="0"/>
              </a:rPr>
              <a:t>  3</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other goodies</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int / int -&gt; int</a:t>
            </a:r>
          </a:p>
          <a:p>
            <a:pPr eaLnBrk="1" hangingPunct="1">
              <a:lnSpc>
                <a:spcPct val="80000"/>
              </a:lnSpc>
            </a:pPr>
            <a:r>
              <a:rPr lang="en-US" altLang="en-US" sz="800" dirty="0">
                <a:latin typeface="Arial" panose="020B0604020202020204" pitchFamily="34" charset="0"/>
              </a:rPr>
              <a:t>&gt;&gt;&gt; # and rounds down</a:t>
            </a:r>
          </a:p>
          <a:p>
            <a:pPr eaLnBrk="1" hangingPunct="1">
              <a:lnSpc>
                <a:spcPct val="80000"/>
              </a:lnSpc>
            </a:pPr>
            <a:r>
              <a:rPr lang="en-US" altLang="en-US" sz="800" dirty="0">
                <a:latin typeface="Arial" panose="020B0604020202020204" pitchFamily="34" charset="0"/>
              </a:rPr>
              <a:t>&gt;&gt;&gt; # to make it more "natural":</a:t>
            </a:r>
          </a:p>
          <a:p>
            <a:pPr eaLnBrk="1" hangingPunct="1">
              <a:lnSpc>
                <a:spcPct val="80000"/>
              </a:lnSpc>
            </a:pPr>
            <a:r>
              <a:rPr lang="en-US" altLang="en-US" sz="800" dirty="0">
                <a:latin typeface="Arial" panose="020B0604020202020204" pitchFamily="34" charset="0"/>
              </a:rPr>
              <a:t>&gt;&gt;&gt; from __future__ import division</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0.5</a:t>
            </a:r>
          </a:p>
          <a:p>
            <a:pPr eaLnBrk="1" hangingPunct="1">
              <a:lnSpc>
                <a:spcPct val="80000"/>
              </a:lnSpc>
            </a:pPr>
            <a:r>
              <a:rPr lang="en-US" altLang="en-US" sz="800" dirty="0">
                <a:latin typeface="Arial" panose="020B0604020202020204" pitchFamily="34" charset="0"/>
              </a:rPr>
              <a:t>&gt;&gt;&gt; # to get int / int -&gt; int:</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also with '//' we get float/float -&gt; int:</a:t>
            </a:r>
          </a:p>
          <a:p>
            <a:pPr eaLnBrk="1" hangingPunct="1">
              <a:lnSpc>
                <a:spcPct val="80000"/>
              </a:lnSpc>
            </a:pPr>
            <a:r>
              <a:rPr lang="en-US" altLang="en-US" sz="800" dirty="0">
                <a:latin typeface="Arial" panose="020B0604020202020204" pitchFamily="34" charset="0"/>
              </a:rPr>
              <a:t>&gt;&gt;&gt; 1.0//2.0</a:t>
            </a:r>
          </a:p>
          <a:p>
            <a:pPr eaLnBrk="1" hangingPunct="1">
              <a:lnSpc>
                <a:spcPct val="80000"/>
              </a:lnSpc>
            </a:pPr>
            <a:r>
              <a:rPr lang="en-US" altLang="en-US" sz="800" dirty="0">
                <a:latin typeface="Arial" panose="020B0604020202020204" pitchFamily="34" charset="0"/>
              </a:rPr>
              <a:t>0.0</a:t>
            </a:r>
          </a:p>
          <a:p>
            <a:pPr eaLnBrk="1" hangingPunct="1">
              <a:lnSpc>
                <a:spcPct val="80000"/>
              </a:lnSpc>
            </a:pPr>
            <a:r>
              <a:rPr lang="en-US" altLang="en-US" sz="800" dirty="0">
                <a:latin typeface="Arial" panose="020B0604020202020204" pitchFamily="34" charset="0"/>
              </a:rPr>
              <a:t>&gt;&gt;&gt; 0xA</a:t>
            </a:r>
          </a:p>
          <a:p>
            <a:pPr eaLnBrk="1" hangingPunct="1">
              <a:lnSpc>
                <a:spcPct val="80000"/>
              </a:lnSpc>
            </a:pPr>
            <a:r>
              <a:rPr lang="en-US" altLang="en-US" sz="800" dirty="0">
                <a:latin typeface="Arial" panose="020B0604020202020204" pitchFamily="34" charset="0"/>
              </a:rPr>
              <a:t>10</a:t>
            </a:r>
          </a:p>
          <a:p>
            <a:pPr eaLnBrk="1" hangingPunct="1">
              <a:lnSpc>
                <a:spcPct val="80000"/>
              </a:lnSpc>
            </a:pPr>
            <a:r>
              <a:rPr lang="en-US" altLang="en-US" sz="800" dirty="0">
                <a:latin typeface="Arial" panose="020B0604020202020204" pitchFamily="34" charset="0"/>
              </a:rPr>
              <a:t>&gt;&gt;&gt; # with zero x leading indicates hexadecimals</a:t>
            </a:r>
          </a:p>
          <a:p>
            <a:pPr eaLnBrk="1" hangingPunct="1">
              <a:lnSpc>
                <a:spcPct val="80000"/>
              </a:lnSpc>
            </a:pPr>
            <a:r>
              <a:rPr lang="en-US" altLang="en-US" sz="800" dirty="0">
                <a:latin typeface="Arial" panose="020B0604020202020204" pitchFamily="34" charset="0"/>
              </a:rPr>
              <a:t>&gt;&gt;&gt; # Python handles large numbers</a:t>
            </a:r>
          </a:p>
          <a:p>
            <a:pPr eaLnBrk="1" hangingPunct="1">
              <a:lnSpc>
                <a:spcPct val="80000"/>
              </a:lnSpc>
            </a:pPr>
            <a:r>
              <a:rPr lang="en-US" altLang="en-US" sz="800" dirty="0">
                <a:latin typeface="Arial" panose="020B0604020202020204" pitchFamily="34" charset="0"/>
              </a:rPr>
              <a:t>&gt;&gt;&gt; 111111111111111111111</a:t>
            </a:r>
          </a:p>
          <a:p>
            <a:pPr eaLnBrk="1" hangingPunct="1">
              <a:lnSpc>
                <a:spcPct val="80000"/>
              </a:lnSpc>
            </a:pPr>
            <a:r>
              <a:rPr lang="en-US" altLang="en-US" sz="800" dirty="0">
                <a:latin typeface="Arial" panose="020B0604020202020204" pitchFamily="34" charset="0"/>
              </a:rPr>
              <a:t>111111111111111111111L</a:t>
            </a:r>
          </a:p>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2021378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8</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DEMO6: NUMBERS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7</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'int'&gt;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fNum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'float'&gt;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&lt;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&gt;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int(</a:t>
            </a:r>
            <a:r>
              <a:rPr lang="en-US" altLang="en-US" sz="800" dirty="0" err="1">
                <a:latin typeface="Arial" panose="020B0604020202020204" pitchFamily="34" charset="0"/>
              </a:rPr>
              <a:t>fNum</a:t>
            </a:r>
            <a:r>
              <a:rPr lang="en-US" altLang="en-US" sz="800" dirty="0">
                <a:latin typeface="Arial" panose="020B0604020202020204" pitchFamily="34" charset="0"/>
              </a:rPr>
              <a:t>) ==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7.0</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3.5000005000000001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divmod</a:t>
            </a:r>
            <a:r>
              <a:rPr lang="en-US" altLang="en-US" sz="800" dirty="0">
                <a:latin typeface="Arial" panose="020B0604020202020204" pitchFamily="34" charset="0"/>
              </a:rPr>
              <a:t>(</a:t>
            </a:r>
            <a:r>
              <a:rPr lang="en-US" altLang="en-US" sz="800" dirty="0" err="1">
                <a:latin typeface="Arial" panose="020B0604020202020204" pitchFamily="34" charset="0"/>
              </a:rPr>
              <a:t>iNum</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(3, 1)</a:t>
            </a:r>
          </a:p>
          <a:p>
            <a:pPr eaLnBrk="1" hangingPunct="1">
              <a:lnSpc>
                <a:spcPct val="80000"/>
              </a:lnSpc>
            </a:pPr>
            <a:r>
              <a:rPr lang="en-US" altLang="en-US" sz="800" dirty="0">
                <a:latin typeface="Arial" panose="020B0604020202020204" pitchFamily="34" charset="0"/>
              </a:rPr>
              <a:t>&gt;&gt;&gt; round(</a:t>
            </a:r>
            <a:r>
              <a:rPr lang="en-US" altLang="en-US" sz="800" dirty="0" err="1">
                <a:latin typeface="Arial" panose="020B0604020202020204" pitchFamily="34" charset="0"/>
              </a:rPr>
              <a:t>fNum</a:t>
            </a:r>
            <a:r>
              <a:rPr lang="en-US" altLang="en-US" sz="800" dirty="0">
                <a:latin typeface="Arial" panose="020B0604020202020204" pitchFamily="34" charset="0"/>
              </a:rPr>
              <a:t> / 2) # rounds to the nearest int</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 if you always want to round down:</a:t>
            </a:r>
          </a:p>
          <a:p>
            <a:pPr eaLnBrk="1" hangingPunct="1">
              <a:lnSpc>
                <a:spcPct val="80000"/>
              </a:lnSpc>
            </a:pPr>
            <a:r>
              <a:rPr lang="en-US" altLang="en-US" sz="800" dirty="0">
                <a:latin typeface="Arial" panose="020B0604020202020204" pitchFamily="34" charset="0"/>
              </a:rPr>
              <a:t>&gt;&gt;&gt; from math import floor</a:t>
            </a:r>
          </a:p>
          <a:p>
            <a:pPr eaLnBrk="1" hangingPunct="1">
              <a:lnSpc>
                <a:spcPct val="80000"/>
              </a:lnSpc>
            </a:pPr>
            <a:r>
              <a:rPr lang="en-US" altLang="en-US" sz="800" dirty="0">
                <a:latin typeface="Arial" panose="020B0604020202020204" pitchFamily="34" charset="0"/>
              </a:rPr>
              <a:t>&gt;&gt;&gt; floor(40.9)</a:t>
            </a:r>
          </a:p>
          <a:p>
            <a:pPr eaLnBrk="1" hangingPunct="1">
              <a:lnSpc>
                <a:spcPct val="80000"/>
              </a:lnSpc>
            </a:pPr>
            <a:r>
              <a:rPr lang="en-US" altLang="en-US" sz="800" dirty="0">
                <a:latin typeface="Arial" panose="020B0604020202020204" pitchFamily="34" charset="0"/>
              </a:rPr>
              <a:t>40.0</a:t>
            </a:r>
          </a:p>
          <a:p>
            <a:pPr eaLnBrk="1" hangingPunct="1">
              <a:lnSpc>
                <a:spcPct val="80000"/>
              </a:lnSpc>
            </a:pPr>
            <a:r>
              <a:rPr lang="en-US" altLang="en-US" sz="800" dirty="0">
                <a:latin typeface="Arial" panose="020B0604020202020204" pitchFamily="34" charset="0"/>
              </a:rPr>
              <a:t>&gt;&gt;&gt; # the same can be done with:</a:t>
            </a:r>
          </a:p>
          <a:p>
            <a:pPr eaLnBrk="1" hangingPunct="1">
              <a:lnSpc>
                <a:spcPct val="80000"/>
              </a:lnSpc>
            </a:pPr>
            <a:r>
              <a:rPr lang="en-US" altLang="en-US" sz="800" dirty="0">
                <a:latin typeface="Arial" panose="020B0604020202020204" pitchFamily="34" charset="0"/>
              </a:rPr>
              <a:t>&gt;&gt;&gt; int(40.9)</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3**2</a:t>
            </a:r>
          </a:p>
          <a:p>
            <a:pPr eaLnBrk="1" hangingPunct="1">
              <a:lnSpc>
                <a:spcPct val="80000"/>
              </a:lnSpc>
            </a:pPr>
            <a:r>
              <a:rPr lang="en-US" altLang="en-US" sz="800" dirty="0">
                <a:latin typeface="Arial" panose="020B0604020202020204" pitchFamily="34" charset="0"/>
              </a:rPr>
              <a:t>9</a:t>
            </a:r>
          </a:p>
          <a:p>
            <a:pPr eaLnBrk="1" hangingPunct="1">
              <a:lnSpc>
                <a:spcPct val="80000"/>
              </a:lnSpc>
            </a:pPr>
            <a:r>
              <a:rPr lang="en-US" altLang="en-US" sz="800" dirty="0">
                <a:latin typeface="Arial" panose="020B0604020202020204" pitchFamily="34" charset="0"/>
              </a:rPr>
              <a:t>&gt;&gt;&gt; 4**0.5</a:t>
            </a:r>
          </a:p>
          <a:p>
            <a:pPr eaLnBrk="1" hangingPunct="1">
              <a:lnSpc>
                <a:spcPct val="80000"/>
              </a:lnSpc>
            </a:pPr>
            <a:r>
              <a:rPr lang="en-US" altLang="en-US" sz="800" dirty="0">
                <a:latin typeface="Arial" panose="020B0604020202020204" pitchFamily="34" charset="0"/>
              </a:rPr>
              <a:t>2.0</a:t>
            </a:r>
          </a:p>
          <a:p>
            <a:pPr eaLnBrk="1" hangingPunct="1">
              <a:lnSpc>
                <a:spcPct val="80000"/>
              </a:lnSpc>
            </a:pPr>
            <a:r>
              <a:rPr lang="en-US" altLang="en-US" sz="800" dirty="0">
                <a:latin typeface="Arial" panose="020B0604020202020204" pitchFamily="34" charset="0"/>
              </a:rPr>
              <a:t>&gt;&gt;&gt; 1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1 + 2 +</a:t>
            </a:r>
          </a:p>
          <a:p>
            <a:pPr eaLnBrk="1" hangingPunct="1">
              <a:lnSpc>
                <a:spcPct val="80000"/>
              </a:lnSpc>
            </a:pPr>
            <a:r>
              <a:rPr lang="en-US" altLang="en-US" sz="800" dirty="0" err="1">
                <a:latin typeface="Arial" panose="020B0604020202020204" pitchFamily="34" charset="0"/>
              </a:rPr>
              <a:t>SyntaxError</a:t>
            </a:r>
            <a:r>
              <a:rPr lang="en-US" altLang="en-US" sz="800" dirty="0">
                <a:latin typeface="Arial" panose="020B0604020202020204" pitchFamily="34" charset="0"/>
              </a:rPr>
              <a:t>: invalid syntax</a:t>
            </a:r>
          </a:p>
          <a:p>
            <a:pPr eaLnBrk="1" hangingPunct="1">
              <a:lnSpc>
                <a:spcPct val="80000"/>
              </a:lnSpc>
            </a:pPr>
            <a:r>
              <a:rPr lang="en-US" altLang="en-US" sz="800" dirty="0">
                <a:latin typeface="Arial" panose="020B0604020202020204" pitchFamily="34" charset="0"/>
              </a:rPr>
              <a:t>&gt;&gt;&gt; 1 + 2 + \</a:t>
            </a:r>
          </a:p>
          <a:p>
            <a:pPr eaLnBrk="1" hangingPunct="1">
              <a:lnSpc>
                <a:spcPct val="80000"/>
              </a:lnSpc>
            </a:pPr>
            <a:r>
              <a:rPr lang="en-US" altLang="en-US" sz="800" dirty="0">
                <a:latin typeface="Arial" panose="020B0604020202020204" pitchFamily="34" charset="0"/>
              </a:rPr>
              <a:t>  3</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other goodies</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int / int -&gt; int</a:t>
            </a:r>
          </a:p>
          <a:p>
            <a:pPr eaLnBrk="1" hangingPunct="1">
              <a:lnSpc>
                <a:spcPct val="80000"/>
              </a:lnSpc>
            </a:pPr>
            <a:r>
              <a:rPr lang="en-US" altLang="en-US" sz="800" dirty="0">
                <a:latin typeface="Arial" panose="020B0604020202020204" pitchFamily="34" charset="0"/>
              </a:rPr>
              <a:t>&gt;&gt;&gt; # and rounds down</a:t>
            </a:r>
          </a:p>
          <a:p>
            <a:pPr eaLnBrk="1" hangingPunct="1">
              <a:lnSpc>
                <a:spcPct val="80000"/>
              </a:lnSpc>
            </a:pPr>
            <a:r>
              <a:rPr lang="en-US" altLang="en-US" sz="800" dirty="0">
                <a:latin typeface="Arial" panose="020B0604020202020204" pitchFamily="34" charset="0"/>
              </a:rPr>
              <a:t>&gt;&gt;&gt; # to make it more "natural":</a:t>
            </a:r>
          </a:p>
          <a:p>
            <a:pPr eaLnBrk="1" hangingPunct="1">
              <a:lnSpc>
                <a:spcPct val="80000"/>
              </a:lnSpc>
            </a:pPr>
            <a:r>
              <a:rPr lang="en-US" altLang="en-US" sz="800" dirty="0">
                <a:latin typeface="Arial" panose="020B0604020202020204" pitchFamily="34" charset="0"/>
              </a:rPr>
              <a:t>&gt;&gt;&gt; from __future__ import division</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0.5</a:t>
            </a:r>
          </a:p>
          <a:p>
            <a:pPr eaLnBrk="1" hangingPunct="1">
              <a:lnSpc>
                <a:spcPct val="80000"/>
              </a:lnSpc>
            </a:pPr>
            <a:r>
              <a:rPr lang="en-US" altLang="en-US" sz="800" dirty="0">
                <a:latin typeface="Arial" panose="020B0604020202020204" pitchFamily="34" charset="0"/>
              </a:rPr>
              <a:t>&gt;&gt;&gt; # to get int / int -&gt; int:</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also with '//' we get float/float -&gt; int:</a:t>
            </a:r>
          </a:p>
          <a:p>
            <a:pPr eaLnBrk="1" hangingPunct="1">
              <a:lnSpc>
                <a:spcPct val="80000"/>
              </a:lnSpc>
            </a:pPr>
            <a:r>
              <a:rPr lang="en-US" altLang="en-US" sz="800" dirty="0">
                <a:latin typeface="Arial" panose="020B0604020202020204" pitchFamily="34" charset="0"/>
              </a:rPr>
              <a:t>&gt;&gt;&gt; 1.0//2.0</a:t>
            </a:r>
          </a:p>
          <a:p>
            <a:pPr eaLnBrk="1" hangingPunct="1">
              <a:lnSpc>
                <a:spcPct val="80000"/>
              </a:lnSpc>
            </a:pPr>
            <a:r>
              <a:rPr lang="en-US" altLang="en-US" sz="800" dirty="0">
                <a:latin typeface="Arial" panose="020B0604020202020204" pitchFamily="34" charset="0"/>
              </a:rPr>
              <a:t>0.0</a:t>
            </a:r>
          </a:p>
          <a:p>
            <a:pPr eaLnBrk="1" hangingPunct="1">
              <a:lnSpc>
                <a:spcPct val="80000"/>
              </a:lnSpc>
            </a:pPr>
            <a:r>
              <a:rPr lang="en-US" altLang="en-US" sz="800" dirty="0">
                <a:latin typeface="Arial" panose="020B0604020202020204" pitchFamily="34" charset="0"/>
              </a:rPr>
              <a:t>&gt;&gt;&gt; 0xA</a:t>
            </a:r>
          </a:p>
          <a:p>
            <a:pPr eaLnBrk="1" hangingPunct="1">
              <a:lnSpc>
                <a:spcPct val="80000"/>
              </a:lnSpc>
            </a:pPr>
            <a:r>
              <a:rPr lang="en-US" altLang="en-US" sz="800" dirty="0">
                <a:latin typeface="Arial" panose="020B0604020202020204" pitchFamily="34" charset="0"/>
              </a:rPr>
              <a:t>10</a:t>
            </a:r>
          </a:p>
          <a:p>
            <a:pPr eaLnBrk="1" hangingPunct="1">
              <a:lnSpc>
                <a:spcPct val="80000"/>
              </a:lnSpc>
            </a:pPr>
            <a:r>
              <a:rPr lang="en-US" altLang="en-US" sz="800" dirty="0">
                <a:latin typeface="Arial" panose="020B0604020202020204" pitchFamily="34" charset="0"/>
              </a:rPr>
              <a:t>&gt;&gt;&gt; # with zero x leading indicates hexadecimals</a:t>
            </a:r>
          </a:p>
          <a:p>
            <a:pPr eaLnBrk="1" hangingPunct="1">
              <a:lnSpc>
                <a:spcPct val="80000"/>
              </a:lnSpc>
            </a:pPr>
            <a:r>
              <a:rPr lang="en-US" altLang="en-US" sz="800" dirty="0">
                <a:latin typeface="Arial" panose="020B0604020202020204" pitchFamily="34" charset="0"/>
              </a:rPr>
              <a:t>&gt;&gt;&gt; # Python handles large numbers</a:t>
            </a:r>
          </a:p>
          <a:p>
            <a:pPr eaLnBrk="1" hangingPunct="1">
              <a:lnSpc>
                <a:spcPct val="80000"/>
              </a:lnSpc>
            </a:pPr>
            <a:r>
              <a:rPr lang="en-US" altLang="en-US" sz="800" dirty="0">
                <a:latin typeface="Arial" panose="020B0604020202020204" pitchFamily="34" charset="0"/>
              </a:rPr>
              <a:t>&gt;&gt;&gt; 111111111111111111111</a:t>
            </a:r>
          </a:p>
          <a:p>
            <a:pPr eaLnBrk="1" hangingPunct="1">
              <a:lnSpc>
                <a:spcPct val="80000"/>
              </a:lnSpc>
            </a:pPr>
            <a:r>
              <a:rPr lang="en-US" altLang="en-US" sz="800" dirty="0">
                <a:latin typeface="Arial" panose="020B0604020202020204" pitchFamily="34" charset="0"/>
              </a:rPr>
              <a:t>111111111111111111111L</a:t>
            </a:r>
          </a:p>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268417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9</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Floor division finds the quotient when the first operand is divided by the second</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DEMO6: NUMBERS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7</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'int'&gt;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fNum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'float'&gt;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&lt;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&gt;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int(</a:t>
            </a:r>
            <a:r>
              <a:rPr lang="en-US" altLang="en-US" sz="800" dirty="0" err="1">
                <a:latin typeface="Arial" panose="020B0604020202020204" pitchFamily="34" charset="0"/>
              </a:rPr>
              <a:t>fNum</a:t>
            </a:r>
            <a:r>
              <a:rPr lang="en-US" altLang="en-US" sz="800" dirty="0">
                <a:latin typeface="Arial" panose="020B0604020202020204" pitchFamily="34" charset="0"/>
              </a:rPr>
              <a:t>) ==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7.0</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3.5000005000000001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divmod</a:t>
            </a:r>
            <a:r>
              <a:rPr lang="en-US" altLang="en-US" sz="800" dirty="0">
                <a:latin typeface="Arial" panose="020B0604020202020204" pitchFamily="34" charset="0"/>
              </a:rPr>
              <a:t>(</a:t>
            </a:r>
            <a:r>
              <a:rPr lang="en-US" altLang="en-US" sz="800" dirty="0" err="1">
                <a:latin typeface="Arial" panose="020B0604020202020204" pitchFamily="34" charset="0"/>
              </a:rPr>
              <a:t>iNum</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(3, 1)</a:t>
            </a:r>
          </a:p>
          <a:p>
            <a:pPr eaLnBrk="1" hangingPunct="1">
              <a:lnSpc>
                <a:spcPct val="80000"/>
              </a:lnSpc>
            </a:pPr>
            <a:r>
              <a:rPr lang="en-US" altLang="en-US" sz="800" dirty="0">
                <a:latin typeface="Arial" panose="020B0604020202020204" pitchFamily="34" charset="0"/>
              </a:rPr>
              <a:t>&gt;&gt;&gt; round(</a:t>
            </a:r>
            <a:r>
              <a:rPr lang="en-US" altLang="en-US" sz="800" dirty="0" err="1">
                <a:latin typeface="Arial" panose="020B0604020202020204" pitchFamily="34" charset="0"/>
              </a:rPr>
              <a:t>fNum</a:t>
            </a:r>
            <a:r>
              <a:rPr lang="en-US" altLang="en-US" sz="800" dirty="0">
                <a:latin typeface="Arial" panose="020B0604020202020204" pitchFamily="34" charset="0"/>
              </a:rPr>
              <a:t> / 2) # rounds to the nearest int</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 if you always want to round down:</a:t>
            </a:r>
          </a:p>
          <a:p>
            <a:pPr eaLnBrk="1" hangingPunct="1">
              <a:lnSpc>
                <a:spcPct val="80000"/>
              </a:lnSpc>
            </a:pPr>
            <a:r>
              <a:rPr lang="en-US" altLang="en-US" sz="800" dirty="0">
                <a:latin typeface="Arial" panose="020B0604020202020204" pitchFamily="34" charset="0"/>
              </a:rPr>
              <a:t>&gt;&gt;&gt; from math import floor</a:t>
            </a:r>
          </a:p>
          <a:p>
            <a:pPr eaLnBrk="1" hangingPunct="1">
              <a:lnSpc>
                <a:spcPct val="80000"/>
              </a:lnSpc>
            </a:pPr>
            <a:r>
              <a:rPr lang="en-US" altLang="en-US" sz="800" dirty="0">
                <a:latin typeface="Arial" panose="020B0604020202020204" pitchFamily="34" charset="0"/>
              </a:rPr>
              <a:t>&gt;&gt;&gt; floor(40.9)</a:t>
            </a:r>
          </a:p>
          <a:p>
            <a:pPr eaLnBrk="1" hangingPunct="1">
              <a:lnSpc>
                <a:spcPct val="80000"/>
              </a:lnSpc>
            </a:pPr>
            <a:r>
              <a:rPr lang="en-US" altLang="en-US" sz="800" dirty="0">
                <a:latin typeface="Arial" panose="020B0604020202020204" pitchFamily="34" charset="0"/>
              </a:rPr>
              <a:t>40.0</a:t>
            </a:r>
          </a:p>
          <a:p>
            <a:pPr eaLnBrk="1" hangingPunct="1">
              <a:lnSpc>
                <a:spcPct val="80000"/>
              </a:lnSpc>
            </a:pPr>
            <a:r>
              <a:rPr lang="en-US" altLang="en-US" sz="800" dirty="0">
                <a:latin typeface="Arial" panose="020B0604020202020204" pitchFamily="34" charset="0"/>
              </a:rPr>
              <a:t>&gt;&gt;&gt; # the same can be done with:</a:t>
            </a:r>
          </a:p>
          <a:p>
            <a:pPr eaLnBrk="1" hangingPunct="1">
              <a:lnSpc>
                <a:spcPct val="80000"/>
              </a:lnSpc>
            </a:pPr>
            <a:r>
              <a:rPr lang="en-US" altLang="en-US" sz="800" dirty="0">
                <a:latin typeface="Arial" panose="020B0604020202020204" pitchFamily="34" charset="0"/>
              </a:rPr>
              <a:t>&gt;&gt;&gt; int(40.9)</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3**2</a:t>
            </a:r>
          </a:p>
          <a:p>
            <a:pPr eaLnBrk="1" hangingPunct="1">
              <a:lnSpc>
                <a:spcPct val="80000"/>
              </a:lnSpc>
            </a:pPr>
            <a:r>
              <a:rPr lang="en-US" altLang="en-US" sz="800" dirty="0">
                <a:latin typeface="Arial" panose="020B0604020202020204" pitchFamily="34" charset="0"/>
              </a:rPr>
              <a:t>9</a:t>
            </a:r>
          </a:p>
          <a:p>
            <a:pPr eaLnBrk="1" hangingPunct="1">
              <a:lnSpc>
                <a:spcPct val="80000"/>
              </a:lnSpc>
            </a:pPr>
            <a:r>
              <a:rPr lang="en-US" altLang="en-US" sz="800" dirty="0">
                <a:latin typeface="Arial" panose="020B0604020202020204" pitchFamily="34" charset="0"/>
              </a:rPr>
              <a:t>&gt;&gt;&gt; 4**0.5</a:t>
            </a:r>
          </a:p>
          <a:p>
            <a:pPr eaLnBrk="1" hangingPunct="1">
              <a:lnSpc>
                <a:spcPct val="80000"/>
              </a:lnSpc>
            </a:pPr>
            <a:r>
              <a:rPr lang="en-US" altLang="en-US" sz="800" dirty="0">
                <a:latin typeface="Arial" panose="020B0604020202020204" pitchFamily="34" charset="0"/>
              </a:rPr>
              <a:t>2.0</a:t>
            </a:r>
          </a:p>
          <a:p>
            <a:pPr eaLnBrk="1" hangingPunct="1">
              <a:lnSpc>
                <a:spcPct val="80000"/>
              </a:lnSpc>
            </a:pPr>
            <a:r>
              <a:rPr lang="en-US" altLang="en-US" sz="800" dirty="0">
                <a:latin typeface="Arial" panose="020B0604020202020204" pitchFamily="34" charset="0"/>
              </a:rPr>
              <a:t>&gt;&gt;&gt; 1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1 + 2 +</a:t>
            </a:r>
          </a:p>
          <a:p>
            <a:pPr eaLnBrk="1" hangingPunct="1">
              <a:lnSpc>
                <a:spcPct val="80000"/>
              </a:lnSpc>
            </a:pPr>
            <a:r>
              <a:rPr lang="en-US" altLang="en-US" sz="800" dirty="0" err="1">
                <a:latin typeface="Arial" panose="020B0604020202020204" pitchFamily="34" charset="0"/>
              </a:rPr>
              <a:t>SyntaxError</a:t>
            </a:r>
            <a:r>
              <a:rPr lang="en-US" altLang="en-US" sz="800" dirty="0">
                <a:latin typeface="Arial" panose="020B0604020202020204" pitchFamily="34" charset="0"/>
              </a:rPr>
              <a:t>: invalid syntax</a:t>
            </a:r>
          </a:p>
          <a:p>
            <a:pPr eaLnBrk="1" hangingPunct="1">
              <a:lnSpc>
                <a:spcPct val="80000"/>
              </a:lnSpc>
            </a:pPr>
            <a:r>
              <a:rPr lang="en-US" altLang="en-US" sz="800" dirty="0">
                <a:latin typeface="Arial" panose="020B0604020202020204" pitchFamily="34" charset="0"/>
              </a:rPr>
              <a:t>&gt;&gt;&gt; 1 + 2 + \</a:t>
            </a:r>
          </a:p>
          <a:p>
            <a:pPr eaLnBrk="1" hangingPunct="1">
              <a:lnSpc>
                <a:spcPct val="80000"/>
              </a:lnSpc>
            </a:pPr>
            <a:r>
              <a:rPr lang="en-US" altLang="en-US" sz="800" dirty="0">
                <a:latin typeface="Arial" panose="020B0604020202020204" pitchFamily="34" charset="0"/>
              </a:rPr>
              <a:t>  3</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other goodies</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int / int -&gt; int</a:t>
            </a:r>
          </a:p>
          <a:p>
            <a:pPr eaLnBrk="1" hangingPunct="1">
              <a:lnSpc>
                <a:spcPct val="80000"/>
              </a:lnSpc>
            </a:pPr>
            <a:r>
              <a:rPr lang="en-US" altLang="en-US" sz="800" dirty="0">
                <a:latin typeface="Arial" panose="020B0604020202020204" pitchFamily="34" charset="0"/>
              </a:rPr>
              <a:t>&gt;&gt;&gt; # and rounds down</a:t>
            </a:r>
          </a:p>
          <a:p>
            <a:pPr eaLnBrk="1" hangingPunct="1">
              <a:lnSpc>
                <a:spcPct val="80000"/>
              </a:lnSpc>
            </a:pPr>
            <a:r>
              <a:rPr lang="en-US" altLang="en-US" sz="800" dirty="0">
                <a:latin typeface="Arial" panose="020B0604020202020204" pitchFamily="34" charset="0"/>
              </a:rPr>
              <a:t>&gt;&gt;&gt; # to make it more "natural":</a:t>
            </a:r>
          </a:p>
          <a:p>
            <a:pPr eaLnBrk="1" hangingPunct="1">
              <a:lnSpc>
                <a:spcPct val="80000"/>
              </a:lnSpc>
            </a:pPr>
            <a:r>
              <a:rPr lang="en-US" altLang="en-US" sz="800" dirty="0">
                <a:latin typeface="Arial" panose="020B0604020202020204" pitchFamily="34" charset="0"/>
              </a:rPr>
              <a:t>&gt;&gt;&gt; from __future__ import division</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0.5</a:t>
            </a:r>
          </a:p>
          <a:p>
            <a:pPr eaLnBrk="1" hangingPunct="1">
              <a:lnSpc>
                <a:spcPct val="80000"/>
              </a:lnSpc>
            </a:pPr>
            <a:r>
              <a:rPr lang="en-US" altLang="en-US" sz="800" dirty="0">
                <a:latin typeface="Arial" panose="020B0604020202020204" pitchFamily="34" charset="0"/>
              </a:rPr>
              <a:t>&gt;&gt;&gt; # to get int / int -&gt; int:</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also with '//' we get float/float -&gt; int:</a:t>
            </a:r>
          </a:p>
          <a:p>
            <a:pPr eaLnBrk="1" hangingPunct="1">
              <a:lnSpc>
                <a:spcPct val="80000"/>
              </a:lnSpc>
            </a:pPr>
            <a:r>
              <a:rPr lang="en-US" altLang="en-US" sz="800" dirty="0">
                <a:latin typeface="Arial" panose="020B0604020202020204" pitchFamily="34" charset="0"/>
              </a:rPr>
              <a:t>&gt;&gt;&gt; 1.0//2.0</a:t>
            </a:r>
          </a:p>
          <a:p>
            <a:pPr eaLnBrk="1" hangingPunct="1">
              <a:lnSpc>
                <a:spcPct val="80000"/>
              </a:lnSpc>
            </a:pPr>
            <a:r>
              <a:rPr lang="en-US" altLang="en-US" sz="800" dirty="0">
                <a:latin typeface="Arial" panose="020B0604020202020204" pitchFamily="34" charset="0"/>
              </a:rPr>
              <a:t>0.0</a:t>
            </a:r>
          </a:p>
          <a:p>
            <a:pPr eaLnBrk="1" hangingPunct="1">
              <a:lnSpc>
                <a:spcPct val="80000"/>
              </a:lnSpc>
            </a:pPr>
            <a:r>
              <a:rPr lang="en-US" altLang="en-US" sz="800" dirty="0">
                <a:latin typeface="Arial" panose="020B0604020202020204" pitchFamily="34" charset="0"/>
              </a:rPr>
              <a:t>&gt;&gt;&gt; 0xA</a:t>
            </a:r>
          </a:p>
          <a:p>
            <a:pPr eaLnBrk="1" hangingPunct="1">
              <a:lnSpc>
                <a:spcPct val="80000"/>
              </a:lnSpc>
            </a:pPr>
            <a:r>
              <a:rPr lang="en-US" altLang="en-US" sz="800" dirty="0">
                <a:latin typeface="Arial" panose="020B0604020202020204" pitchFamily="34" charset="0"/>
              </a:rPr>
              <a:t>10</a:t>
            </a:r>
          </a:p>
          <a:p>
            <a:pPr eaLnBrk="1" hangingPunct="1">
              <a:lnSpc>
                <a:spcPct val="80000"/>
              </a:lnSpc>
            </a:pPr>
            <a:r>
              <a:rPr lang="en-US" altLang="en-US" sz="800" dirty="0">
                <a:latin typeface="Arial" panose="020B0604020202020204" pitchFamily="34" charset="0"/>
              </a:rPr>
              <a:t>&gt;&gt;&gt; # with zero x leading indicates hexadecimals</a:t>
            </a:r>
          </a:p>
          <a:p>
            <a:pPr eaLnBrk="1" hangingPunct="1">
              <a:lnSpc>
                <a:spcPct val="80000"/>
              </a:lnSpc>
            </a:pPr>
            <a:r>
              <a:rPr lang="en-US" altLang="en-US" sz="800" dirty="0">
                <a:latin typeface="Arial" panose="020B0604020202020204" pitchFamily="34" charset="0"/>
              </a:rPr>
              <a:t>&gt;&gt;&gt; # Python handles large numbers</a:t>
            </a:r>
          </a:p>
          <a:p>
            <a:pPr eaLnBrk="1" hangingPunct="1">
              <a:lnSpc>
                <a:spcPct val="80000"/>
              </a:lnSpc>
            </a:pPr>
            <a:r>
              <a:rPr lang="en-US" altLang="en-US" sz="800" dirty="0">
                <a:latin typeface="Arial" panose="020B0604020202020204" pitchFamily="34" charset="0"/>
              </a:rPr>
              <a:t>&gt;&gt;&gt; 111111111111111111111</a:t>
            </a:r>
          </a:p>
          <a:p>
            <a:pPr eaLnBrk="1" hangingPunct="1">
              <a:lnSpc>
                <a:spcPct val="80000"/>
              </a:lnSpc>
            </a:pPr>
            <a:r>
              <a:rPr lang="en-US" altLang="en-US" sz="800" dirty="0">
                <a:latin typeface="Arial" panose="020B0604020202020204" pitchFamily="34" charset="0"/>
              </a:rPr>
              <a:t>111111111111111111111L</a:t>
            </a:r>
          </a:p>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19366548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10</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DEMO6: NUMBERS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7</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'int'&gt;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fNum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'float'&gt;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&lt;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&gt;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int(</a:t>
            </a:r>
            <a:r>
              <a:rPr lang="en-US" altLang="en-US" sz="800" dirty="0" err="1">
                <a:latin typeface="Arial" panose="020B0604020202020204" pitchFamily="34" charset="0"/>
              </a:rPr>
              <a:t>fNum</a:t>
            </a:r>
            <a:r>
              <a:rPr lang="en-US" altLang="en-US" sz="800" dirty="0">
                <a:latin typeface="Arial" panose="020B0604020202020204" pitchFamily="34" charset="0"/>
              </a:rPr>
              <a:t>) ==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7.0</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3.5000005000000001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divmod</a:t>
            </a:r>
            <a:r>
              <a:rPr lang="en-US" altLang="en-US" sz="800" dirty="0">
                <a:latin typeface="Arial" panose="020B0604020202020204" pitchFamily="34" charset="0"/>
              </a:rPr>
              <a:t>(</a:t>
            </a:r>
            <a:r>
              <a:rPr lang="en-US" altLang="en-US" sz="800" dirty="0" err="1">
                <a:latin typeface="Arial" panose="020B0604020202020204" pitchFamily="34" charset="0"/>
              </a:rPr>
              <a:t>iNum</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(3, 1)</a:t>
            </a:r>
          </a:p>
          <a:p>
            <a:pPr eaLnBrk="1" hangingPunct="1">
              <a:lnSpc>
                <a:spcPct val="80000"/>
              </a:lnSpc>
            </a:pPr>
            <a:r>
              <a:rPr lang="en-US" altLang="en-US" sz="800" dirty="0">
                <a:latin typeface="Arial" panose="020B0604020202020204" pitchFamily="34" charset="0"/>
              </a:rPr>
              <a:t>&gt;&gt;&gt; round(</a:t>
            </a:r>
            <a:r>
              <a:rPr lang="en-US" altLang="en-US" sz="800" dirty="0" err="1">
                <a:latin typeface="Arial" panose="020B0604020202020204" pitchFamily="34" charset="0"/>
              </a:rPr>
              <a:t>fNum</a:t>
            </a:r>
            <a:r>
              <a:rPr lang="en-US" altLang="en-US" sz="800" dirty="0">
                <a:latin typeface="Arial" panose="020B0604020202020204" pitchFamily="34" charset="0"/>
              </a:rPr>
              <a:t> / 2) # rounds to the nearest int</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 if you always want to round down:</a:t>
            </a:r>
          </a:p>
          <a:p>
            <a:pPr eaLnBrk="1" hangingPunct="1">
              <a:lnSpc>
                <a:spcPct val="80000"/>
              </a:lnSpc>
            </a:pPr>
            <a:r>
              <a:rPr lang="en-US" altLang="en-US" sz="800" dirty="0">
                <a:latin typeface="Arial" panose="020B0604020202020204" pitchFamily="34" charset="0"/>
              </a:rPr>
              <a:t>&gt;&gt;&gt; from math import floor</a:t>
            </a:r>
          </a:p>
          <a:p>
            <a:pPr eaLnBrk="1" hangingPunct="1">
              <a:lnSpc>
                <a:spcPct val="80000"/>
              </a:lnSpc>
            </a:pPr>
            <a:r>
              <a:rPr lang="en-US" altLang="en-US" sz="800" dirty="0">
                <a:latin typeface="Arial" panose="020B0604020202020204" pitchFamily="34" charset="0"/>
              </a:rPr>
              <a:t>&gt;&gt;&gt; floor(40.9)</a:t>
            </a:r>
          </a:p>
          <a:p>
            <a:pPr eaLnBrk="1" hangingPunct="1">
              <a:lnSpc>
                <a:spcPct val="80000"/>
              </a:lnSpc>
            </a:pPr>
            <a:r>
              <a:rPr lang="en-US" altLang="en-US" sz="800" dirty="0">
                <a:latin typeface="Arial" panose="020B0604020202020204" pitchFamily="34" charset="0"/>
              </a:rPr>
              <a:t>40.0</a:t>
            </a:r>
          </a:p>
          <a:p>
            <a:pPr eaLnBrk="1" hangingPunct="1">
              <a:lnSpc>
                <a:spcPct val="80000"/>
              </a:lnSpc>
            </a:pPr>
            <a:r>
              <a:rPr lang="en-US" altLang="en-US" sz="800" dirty="0">
                <a:latin typeface="Arial" panose="020B0604020202020204" pitchFamily="34" charset="0"/>
              </a:rPr>
              <a:t>&gt;&gt;&gt; # the same can be done with:</a:t>
            </a:r>
          </a:p>
          <a:p>
            <a:pPr eaLnBrk="1" hangingPunct="1">
              <a:lnSpc>
                <a:spcPct val="80000"/>
              </a:lnSpc>
            </a:pPr>
            <a:r>
              <a:rPr lang="en-US" altLang="en-US" sz="800" dirty="0">
                <a:latin typeface="Arial" panose="020B0604020202020204" pitchFamily="34" charset="0"/>
              </a:rPr>
              <a:t>&gt;&gt;&gt; int(40.9)</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3**2</a:t>
            </a:r>
          </a:p>
          <a:p>
            <a:pPr eaLnBrk="1" hangingPunct="1">
              <a:lnSpc>
                <a:spcPct val="80000"/>
              </a:lnSpc>
            </a:pPr>
            <a:r>
              <a:rPr lang="en-US" altLang="en-US" sz="800" dirty="0">
                <a:latin typeface="Arial" panose="020B0604020202020204" pitchFamily="34" charset="0"/>
              </a:rPr>
              <a:t>9</a:t>
            </a:r>
          </a:p>
          <a:p>
            <a:pPr eaLnBrk="1" hangingPunct="1">
              <a:lnSpc>
                <a:spcPct val="80000"/>
              </a:lnSpc>
            </a:pPr>
            <a:r>
              <a:rPr lang="en-US" altLang="en-US" sz="800" dirty="0">
                <a:latin typeface="Arial" panose="020B0604020202020204" pitchFamily="34" charset="0"/>
              </a:rPr>
              <a:t>&gt;&gt;&gt; 4**0.5</a:t>
            </a:r>
          </a:p>
          <a:p>
            <a:pPr eaLnBrk="1" hangingPunct="1">
              <a:lnSpc>
                <a:spcPct val="80000"/>
              </a:lnSpc>
            </a:pPr>
            <a:r>
              <a:rPr lang="en-US" altLang="en-US" sz="800" dirty="0">
                <a:latin typeface="Arial" panose="020B0604020202020204" pitchFamily="34" charset="0"/>
              </a:rPr>
              <a:t>2.0</a:t>
            </a:r>
          </a:p>
          <a:p>
            <a:pPr eaLnBrk="1" hangingPunct="1">
              <a:lnSpc>
                <a:spcPct val="80000"/>
              </a:lnSpc>
            </a:pPr>
            <a:r>
              <a:rPr lang="en-US" altLang="en-US" sz="800" dirty="0">
                <a:latin typeface="Arial" panose="020B0604020202020204" pitchFamily="34" charset="0"/>
              </a:rPr>
              <a:t>&gt;&gt;&gt; 1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1 + 2 +</a:t>
            </a:r>
          </a:p>
          <a:p>
            <a:pPr eaLnBrk="1" hangingPunct="1">
              <a:lnSpc>
                <a:spcPct val="80000"/>
              </a:lnSpc>
            </a:pPr>
            <a:r>
              <a:rPr lang="en-US" altLang="en-US" sz="800" dirty="0" err="1">
                <a:latin typeface="Arial" panose="020B0604020202020204" pitchFamily="34" charset="0"/>
              </a:rPr>
              <a:t>SyntaxError</a:t>
            </a:r>
            <a:r>
              <a:rPr lang="en-US" altLang="en-US" sz="800" dirty="0">
                <a:latin typeface="Arial" panose="020B0604020202020204" pitchFamily="34" charset="0"/>
              </a:rPr>
              <a:t>: invalid syntax</a:t>
            </a:r>
          </a:p>
          <a:p>
            <a:pPr eaLnBrk="1" hangingPunct="1">
              <a:lnSpc>
                <a:spcPct val="80000"/>
              </a:lnSpc>
            </a:pPr>
            <a:r>
              <a:rPr lang="en-US" altLang="en-US" sz="800" dirty="0">
                <a:latin typeface="Arial" panose="020B0604020202020204" pitchFamily="34" charset="0"/>
              </a:rPr>
              <a:t>&gt;&gt;&gt; 1 + 2 + \</a:t>
            </a:r>
          </a:p>
          <a:p>
            <a:pPr eaLnBrk="1" hangingPunct="1">
              <a:lnSpc>
                <a:spcPct val="80000"/>
              </a:lnSpc>
            </a:pPr>
            <a:r>
              <a:rPr lang="en-US" altLang="en-US" sz="800" dirty="0">
                <a:latin typeface="Arial" panose="020B0604020202020204" pitchFamily="34" charset="0"/>
              </a:rPr>
              <a:t>  3</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other goodies</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int / int -&gt; int</a:t>
            </a:r>
          </a:p>
          <a:p>
            <a:pPr eaLnBrk="1" hangingPunct="1">
              <a:lnSpc>
                <a:spcPct val="80000"/>
              </a:lnSpc>
            </a:pPr>
            <a:r>
              <a:rPr lang="en-US" altLang="en-US" sz="800" dirty="0">
                <a:latin typeface="Arial" panose="020B0604020202020204" pitchFamily="34" charset="0"/>
              </a:rPr>
              <a:t>&gt;&gt;&gt; # and rounds down</a:t>
            </a:r>
          </a:p>
          <a:p>
            <a:pPr eaLnBrk="1" hangingPunct="1">
              <a:lnSpc>
                <a:spcPct val="80000"/>
              </a:lnSpc>
            </a:pPr>
            <a:r>
              <a:rPr lang="en-US" altLang="en-US" sz="800" dirty="0">
                <a:latin typeface="Arial" panose="020B0604020202020204" pitchFamily="34" charset="0"/>
              </a:rPr>
              <a:t>&gt;&gt;&gt; # to make it more "natural":</a:t>
            </a:r>
          </a:p>
          <a:p>
            <a:pPr eaLnBrk="1" hangingPunct="1">
              <a:lnSpc>
                <a:spcPct val="80000"/>
              </a:lnSpc>
            </a:pPr>
            <a:r>
              <a:rPr lang="en-US" altLang="en-US" sz="800" dirty="0">
                <a:latin typeface="Arial" panose="020B0604020202020204" pitchFamily="34" charset="0"/>
              </a:rPr>
              <a:t>&gt;&gt;&gt; from __future__ import division</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0.5</a:t>
            </a:r>
          </a:p>
          <a:p>
            <a:pPr eaLnBrk="1" hangingPunct="1">
              <a:lnSpc>
                <a:spcPct val="80000"/>
              </a:lnSpc>
            </a:pPr>
            <a:r>
              <a:rPr lang="en-US" altLang="en-US" sz="800" dirty="0">
                <a:latin typeface="Arial" panose="020B0604020202020204" pitchFamily="34" charset="0"/>
              </a:rPr>
              <a:t>&gt;&gt;&gt; # to get int / int -&gt; int:</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also with '//' we get float/float -&gt; int:</a:t>
            </a:r>
          </a:p>
          <a:p>
            <a:pPr eaLnBrk="1" hangingPunct="1">
              <a:lnSpc>
                <a:spcPct val="80000"/>
              </a:lnSpc>
            </a:pPr>
            <a:r>
              <a:rPr lang="en-US" altLang="en-US" sz="800" dirty="0">
                <a:latin typeface="Arial" panose="020B0604020202020204" pitchFamily="34" charset="0"/>
              </a:rPr>
              <a:t>&gt;&gt;&gt; 1.0//2.0</a:t>
            </a:r>
          </a:p>
          <a:p>
            <a:pPr eaLnBrk="1" hangingPunct="1">
              <a:lnSpc>
                <a:spcPct val="80000"/>
              </a:lnSpc>
            </a:pPr>
            <a:r>
              <a:rPr lang="en-US" altLang="en-US" sz="800" dirty="0">
                <a:latin typeface="Arial" panose="020B0604020202020204" pitchFamily="34" charset="0"/>
              </a:rPr>
              <a:t>0.0</a:t>
            </a:r>
          </a:p>
          <a:p>
            <a:pPr eaLnBrk="1" hangingPunct="1">
              <a:lnSpc>
                <a:spcPct val="80000"/>
              </a:lnSpc>
            </a:pPr>
            <a:r>
              <a:rPr lang="en-US" altLang="en-US" sz="800" dirty="0">
                <a:latin typeface="Arial" panose="020B0604020202020204" pitchFamily="34" charset="0"/>
              </a:rPr>
              <a:t>&gt;&gt;&gt; 0xA</a:t>
            </a:r>
          </a:p>
          <a:p>
            <a:pPr eaLnBrk="1" hangingPunct="1">
              <a:lnSpc>
                <a:spcPct val="80000"/>
              </a:lnSpc>
            </a:pPr>
            <a:r>
              <a:rPr lang="en-US" altLang="en-US" sz="800" dirty="0">
                <a:latin typeface="Arial" panose="020B0604020202020204" pitchFamily="34" charset="0"/>
              </a:rPr>
              <a:t>10</a:t>
            </a:r>
          </a:p>
          <a:p>
            <a:pPr eaLnBrk="1" hangingPunct="1">
              <a:lnSpc>
                <a:spcPct val="80000"/>
              </a:lnSpc>
            </a:pPr>
            <a:r>
              <a:rPr lang="en-US" altLang="en-US" sz="800" dirty="0">
                <a:latin typeface="Arial" panose="020B0604020202020204" pitchFamily="34" charset="0"/>
              </a:rPr>
              <a:t>&gt;&gt;&gt; # with zero x leading indicates hexadecimals</a:t>
            </a:r>
          </a:p>
          <a:p>
            <a:pPr eaLnBrk="1" hangingPunct="1">
              <a:lnSpc>
                <a:spcPct val="80000"/>
              </a:lnSpc>
            </a:pPr>
            <a:r>
              <a:rPr lang="en-US" altLang="en-US" sz="800" dirty="0">
                <a:latin typeface="Arial" panose="020B0604020202020204" pitchFamily="34" charset="0"/>
              </a:rPr>
              <a:t>&gt;&gt;&gt; # Python handles large numbers</a:t>
            </a:r>
          </a:p>
          <a:p>
            <a:pPr eaLnBrk="1" hangingPunct="1">
              <a:lnSpc>
                <a:spcPct val="80000"/>
              </a:lnSpc>
            </a:pPr>
            <a:r>
              <a:rPr lang="en-US" altLang="en-US" sz="800" dirty="0">
                <a:latin typeface="Arial" panose="020B0604020202020204" pitchFamily="34" charset="0"/>
              </a:rPr>
              <a:t>&gt;&gt;&gt; 111111111111111111111</a:t>
            </a:r>
          </a:p>
          <a:p>
            <a:pPr eaLnBrk="1" hangingPunct="1">
              <a:lnSpc>
                <a:spcPct val="80000"/>
              </a:lnSpc>
            </a:pPr>
            <a:r>
              <a:rPr lang="en-US" altLang="en-US" sz="800" dirty="0">
                <a:latin typeface="Arial" panose="020B0604020202020204" pitchFamily="34" charset="0"/>
              </a:rPr>
              <a:t>111111111111111111111L</a:t>
            </a:r>
          </a:p>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4032769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solidFill>
                  <a:srgbClr val="000000"/>
                </a:solidFill>
                <a:latin typeface="Avenir Next W01"/>
              </a:rPr>
              <a:t>In Python, what needs to be changed in this equation? </a:t>
            </a:r>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11</a:t>
            </a:fld>
            <a:endParaRPr lang="en-US" altLang="en-US"/>
          </a:p>
        </p:txBody>
      </p:sp>
    </p:spTree>
    <p:extLst>
      <p:ext uri="{BB962C8B-B14F-4D97-AF65-F5344CB8AC3E}">
        <p14:creationId xmlns:p14="http://schemas.microsoft.com/office/powerpoint/2010/main" val="3277387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sz="4300">
                <a:solidFill>
                  <a:srgbClr val="2E75B6"/>
                </a:solidFill>
                <a:effectLst/>
                <a:latin typeface="+mn-lt"/>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2E5BD7DB-CF03-6129-22EB-3996DDC19EFA}"/>
              </a:ext>
            </a:extLst>
          </p:cNvPr>
          <p:cNvSpPr>
            <a:spLocks noGrp="1" noChangeArrowheads="1"/>
          </p:cNvSpPr>
          <p:nvPr>
            <p:ph type="dt" sz="half" idx="10"/>
          </p:nvPr>
        </p:nvSpPr>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2F7CC4FC-7BA1-250B-9142-BBD337320DE4}"/>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73766BD-FE87-43A2-9E59-45BCC2740BE1}"/>
              </a:ext>
            </a:extLst>
          </p:cNvPr>
          <p:cNvSpPr>
            <a:spLocks noGrp="1" noChangeArrowheads="1"/>
          </p:cNvSpPr>
          <p:nvPr>
            <p:ph type="sldNum" sz="quarter" idx="12"/>
          </p:nvPr>
        </p:nvSpPr>
        <p:spPr/>
        <p:txBody>
          <a:bodyPr/>
          <a:lstStyle>
            <a:lvl1pPr>
              <a:defRPr/>
            </a:lvl1pPr>
          </a:lstStyle>
          <a:p>
            <a:fld id="{62CCA0BF-EDFF-4BDC-8772-2F4141CE175D}" type="slidenum">
              <a:rPr lang="en-US" altLang="en-US"/>
              <a:pPr/>
              <a:t>‹#›</a:t>
            </a:fld>
            <a:endParaRPr lang="en-US" altLang="en-US"/>
          </a:p>
        </p:txBody>
      </p:sp>
    </p:spTree>
    <p:extLst>
      <p:ext uri="{BB962C8B-B14F-4D97-AF65-F5344CB8AC3E}">
        <p14:creationId xmlns:p14="http://schemas.microsoft.com/office/powerpoint/2010/main" val="228736812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13228BA-B98F-18C1-FF54-A5FE4A0DC42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A87B5843-3769-316D-BD5F-09C8DF60941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41599AD-CECA-4098-203E-1167946CE2EA}"/>
              </a:ext>
            </a:extLst>
          </p:cNvPr>
          <p:cNvSpPr>
            <a:spLocks noGrp="1" noChangeArrowheads="1"/>
          </p:cNvSpPr>
          <p:nvPr>
            <p:ph type="sldNum" sz="quarter" idx="12"/>
          </p:nvPr>
        </p:nvSpPr>
        <p:spPr>
          <a:ln/>
        </p:spPr>
        <p:txBody>
          <a:bodyPr/>
          <a:lstStyle>
            <a:lvl1pPr>
              <a:defRPr/>
            </a:lvl1pPr>
          </a:lstStyle>
          <a:p>
            <a:fld id="{59F0F6AF-87E5-407B-8012-ED175DC955E1}" type="slidenum">
              <a:rPr lang="en-US" altLang="en-US"/>
              <a:pPr/>
              <a:t>‹#›</a:t>
            </a:fld>
            <a:endParaRPr lang="en-US" altLang="en-US"/>
          </a:p>
        </p:txBody>
      </p:sp>
    </p:spTree>
    <p:extLst>
      <p:ext uri="{BB962C8B-B14F-4D97-AF65-F5344CB8AC3E}">
        <p14:creationId xmlns:p14="http://schemas.microsoft.com/office/powerpoint/2010/main" val="348098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7500" y="152400"/>
            <a:ext cx="2171700" cy="6172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 y="152400"/>
            <a:ext cx="6362700" cy="6172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1EA183AA-1504-FEB1-D76F-4D90C9EE32A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7286F3F-1388-514B-7B7A-42A1D83E259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CFE3C37-5B3E-0902-39F9-F01DA6FD7EB1}"/>
              </a:ext>
            </a:extLst>
          </p:cNvPr>
          <p:cNvSpPr>
            <a:spLocks noGrp="1" noChangeArrowheads="1"/>
          </p:cNvSpPr>
          <p:nvPr>
            <p:ph type="sldNum" sz="quarter" idx="12"/>
          </p:nvPr>
        </p:nvSpPr>
        <p:spPr>
          <a:ln/>
        </p:spPr>
        <p:txBody>
          <a:bodyPr/>
          <a:lstStyle>
            <a:lvl1pPr>
              <a:defRPr/>
            </a:lvl1pPr>
          </a:lstStyle>
          <a:p>
            <a:fld id="{F489B344-699C-4A77-BAE9-9FFDF571A9D9}" type="slidenum">
              <a:rPr lang="en-US" altLang="en-US"/>
              <a:pPr/>
              <a:t>‹#›</a:t>
            </a:fld>
            <a:endParaRPr lang="en-US" altLang="en-US"/>
          </a:p>
        </p:txBody>
      </p:sp>
    </p:spTree>
    <p:extLst>
      <p:ext uri="{BB962C8B-B14F-4D97-AF65-F5344CB8AC3E}">
        <p14:creationId xmlns:p14="http://schemas.microsoft.com/office/powerpoint/2010/main" val="3674713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8001000" cy="457200"/>
          </a:xfrm>
        </p:spPr>
        <p:txBody>
          <a:bodyPr/>
          <a:lstStyle/>
          <a:p>
            <a:r>
              <a:rPr lang="en-US"/>
              <a:t>Click to edit Master title style</a:t>
            </a:r>
          </a:p>
        </p:txBody>
      </p:sp>
      <p:sp>
        <p:nvSpPr>
          <p:cNvPr id="3" name="Text Placeholder 2"/>
          <p:cNvSpPr>
            <a:spLocks noGrp="1"/>
          </p:cNvSpPr>
          <p:nvPr>
            <p:ph type="body" sz="half" idx="1"/>
          </p:nvPr>
        </p:nvSpPr>
        <p:spPr>
          <a:xfrm>
            <a:off x="152400" y="914400"/>
            <a:ext cx="4267200" cy="5410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914400"/>
            <a:ext cx="4267200" cy="5410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3AB3579B-B554-1748-E819-705F2038DD5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34991659-2A56-D446-A940-27838EF3E4D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72DF00B-1EDC-4001-3DDE-29F9FCC48F95}"/>
              </a:ext>
            </a:extLst>
          </p:cNvPr>
          <p:cNvSpPr>
            <a:spLocks noGrp="1" noChangeArrowheads="1"/>
          </p:cNvSpPr>
          <p:nvPr>
            <p:ph type="sldNum" sz="quarter" idx="12"/>
          </p:nvPr>
        </p:nvSpPr>
        <p:spPr>
          <a:ln/>
        </p:spPr>
        <p:txBody>
          <a:bodyPr/>
          <a:lstStyle>
            <a:lvl1pPr>
              <a:defRPr/>
            </a:lvl1pPr>
          </a:lstStyle>
          <a:p>
            <a:fld id="{7BF9DCD7-0C03-4515-B052-F0C3ABF33F9D}" type="slidenum">
              <a:rPr lang="en-US" altLang="en-US"/>
              <a:pPr/>
              <a:t>‹#›</a:t>
            </a:fld>
            <a:endParaRPr lang="en-US" altLang="en-US"/>
          </a:p>
        </p:txBody>
      </p:sp>
    </p:spTree>
    <p:extLst>
      <p:ext uri="{BB962C8B-B14F-4D97-AF65-F5344CB8AC3E}">
        <p14:creationId xmlns:p14="http://schemas.microsoft.com/office/powerpoint/2010/main" val="3436500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001000" cy="457200"/>
          </a:xfrm>
        </p:spPr>
        <p:txBody>
          <a:bodyPr/>
          <a:lstStyle>
            <a:lvl1pPr>
              <a:defRPr sz="3300" b="0">
                <a:solidFill>
                  <a:srgbClr val="2E75B6"/>
                </a:solidFill>
                <a:effectLst/>
                <a:latin typeface="Calibri Light" panose="020F0302020204030204" pitchFamily="34" charset="0"/>
              </a:defRPr>
            </a:lvl1pPr>
          </a:lstStyle>
          <a:p>
            <a:r>
              <a:rPr lang="en-US" dirty="0"/>
              <a:t>Click to edit Master title style</a:t>
            </a:r>
          </a:p>
        </p:txBody>
      </p:sp>
      <p:sp>
        <p:nvSpPr>
          <p:cNvPr id="3" name="Content Placeholder 2"/>
          <p:cNvSpPr>
            <a:spLocks noGrp="1"/>
          </p:cNvSpPr>
          <p:nvPr>
            <p:ph idx="1"/>
          </p:nvPr>
        </p:nvSpPr>
        <p:spPr>
          <a:xfrm>
            <a:off x="152400" y="914400"/>
            <a:ext cx="8686800" cy="5410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E5B291F-7FC2-FC78-5227-C5C6D83D559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C9EBFB4-A269-743E-EA9E-ED8F26F9E84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1385E676-93AB-D3CC-EB5C-784CC12E806A}"/>
              </a:ext>
            </a:extLst>
          </p:cNvPr>
          <p:cNvSpPr>
            <a:spLocks noGrp="1" noChangeArrowheads="1"/>
          </p:cNvSpPr>
          <p:nvPr>
            <p:ph type="sldNum" sz="quarter" idx="12"/>
          </p:nvPr>
        </p:nvSpPr>
        <p:spPr>
          <a:ln/>
        </p:spPr>
        <p:txBody>
          <a:bodyPr/>
          <a:lstStyle>
            <a:lvl1pPr>
              <a:defRPr/>
            </a:lvl1pPr>
          </a:lstStyle>
          <a:p>
            <a:fld id="{C8C031BD-2058-4AB7-A614-347CDE842764}" type="slidenum">
              <a:rPr lang="en-US" altLang="en-US"/>
              <a:pPr/>
              <a:t>‹#›</a:t>
            </a:fld>
            <a:endParaRPr lang="en-US" altLang="en-US"/>
          </a:p>
        </p:txBody>
      </p:sp>
    </p:spTree>
    <p:extLst>
      <p:ext uri="{BB962C8B-B14F-4D97-AF65-F5344CB8AC3E}">
        <p14:creationId xmlns:p14="http://schemas.microsoft.com/office/powerpoint/2010/main" val="1783756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3BD29973-8083-D935-2BD0-5E8C358B1D4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361EBAE1-84C0-5ADF-3D92-B28DFFF4276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C0403143-2E2C-FFBB-7636-60B1C62CF3E3}"/>
              </a:ext>
            </a:extLst>
          </p:cNvPr>
          <p:cNvSpPr>
            <a:spLocks noGrp="1" noChangeArrowheads="1"/>
          </p:cNvSpPr>
          <p:nvPr>
            <p:ph type="sldNum" sz="quarter" idx="12"/>
          </p:nvPr>
        </p:nvSpPr>
        <p:spPr>
          <a:ln/>
        </p:spPr>
        <p:txBody>
          <a:bodyPr/>
          <a:lstStyle>
            <a:lvl1pPr>
              <a:defRPr/>
            </a:lvl1pPr>
          </a:lstStyle>
          <a:p>
            <a:fld id="{5BE3759C-E6A3-49AD-B9D2-E602D014B172}" type="slidenum">
              <a:rPr lang="en-US" altLang="en-US"/>
              <a:pPr/>
              <a:t>‹#›</a:t>
            </a:fld>
            <a:endParaRPr lang="en-US" altLang="en-US"/>
          </a:p>
        </p:txBody>
      </p:sp>
    </p:spTree>
    <p:extLst>
      <p:ext uri="{BB962C8B-B14F-4D97-AF65-F5344CB8AC3E}">
        <p14:creationId xmlns:p14="http://schemas.microsoft.com/office/powerpoint/2010/main" val="790256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52400" y="914400"/>
            <a:ext cx="42672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914400"/>
            <a:ext cx="42672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981BE6E4-E2F1-7104-34CB-1AE1F3F559C9}"/>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E4ED691-9887-DBA7-F2AF-A3724C99300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CD255BD-E148-A452-38B6-5D9E52C64E67}"/>
              </a:ext>
            </a:extLst>
          </p:cNvPr>
          <p:cNvSpPr>
            <a:spLocks noGrp="1" noChangeArrowheads="1"/>
          </p:cNvSpPr>
          <p:nvPr>
            <p:ph type="sldNum" sz="quarter" idx="12"/>
          </p:nvPr>
        </p:nvSpPr>
        <p:spPr>
          <a:ln/>
        </p:spPr>
        <p:txBody>
          <a:bodyPr/>
          <a:lstStyle>
            <a:lvl1pPr>
              <a:defRPr/>
            </a:lvl1pPr>
          </a:lstStyle>
          <a:p>
            <a:fld id="{ADF37363-A790-48B9-B2ED-C0F6EF2D0097}" type="slidenum">
              <a:rPr lang="en-US" altLang="en-US"/>
              <a:pPr/>
              <a:t>‹#›</a:t>
            </a:fld>
            <a:endParaRPr lang="en-US" altLang="en-US"/>
          </a:p>
        </p:txBody>
      </p:sp>
    </p:spTree>
    <p:extLst>
      <p:ext uri="{BB962C8B-B14F-4D97-AF65-F5344CB8AC3E}">
        <p14:creationId xmlns:p14="http://schemas.microsoft.com/office/powerpoint/2010/main" val="2199074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5E6FA2E3-C8A2-F73C-D1C5-F29EB2675418}"/>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2D285332-F10B-A39C-CA65-8106F2AF7EB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FCBDE797-4017-D560-BE60-0FC9F7395168}"/>
              </a:ext>
            </a:extLst>
          </p:cNvPr>
          <p:cNvSpPr>
            <a:spLocks noGrp="1" noChangeArrowheads="1"/>
          </p:cNvSpPr>
          <p:nvPr>
            <p:ph type="sldNum" sz="quarter" idx="12"/>
          </p:nvPr>
        </p:nvSpPr>
        <p:spPr>
          <a:ln/>
        </p:spPr>
        <p:txBody>
          <a:bodyPr/>
          <a:lstStyle>
            <a:lvl1pPr>
              <a:defRPr/>
            </a:lvl1pPr>
          </a:lstStyle>
          <a:p>
            <a:fld id="{1AAA9EC4-BB48-4CC9-9475-521AFC1FB79D}" type="slidenum">
              <a:rPr lang="en-US" altLang="en-US"/>
              <a:pPr/>
              <a:t>‹#›</a:t>
            </a:fld>
            <a:endParaRPr lang="en-US" altLang="en-US"/>
          </a:p>
        </p:txBody>
      </p:sp>
    </p:spTree>
    <p:extLst>
      <p:ext uri="{BB962C8B-B14F-4D97-AF65-F5344CB8AC3E}">
        <p14:creationId xmlns:p14="http://schemas.microsoft.com/office/powerpoint/2010/main" val="1524212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2E75B6"/>
                </a:solidFill>
                <a:effectLst/>
                <a:latin typeface="Calibri Light" panose="020F0302020204030204" pitchFamily="34" charset="0"/>
              </a:defRPr>
            </a:lvl1pPr>
          </a:lstStyle>
          <a:p>
            <a:r>
              <a:rPr lang="en-US" dirty="0"/>
              <a:t>Click to edit Master title style</a:t>
            </a:r>
          </a:p>
        </p:txBody>
      </p:sp>
      <p:sp>
        <p:nvSpPr>
          <p:cNvPr id="3" name="Rectangle 4">
            <a:extLst>
              <a:ext uri="{FF2B5EF4-FFF2-40B4-BE49-F238E27FC236}">
                <a16:creationId xmlns:a16="http://schemas.microsoft.com/office/drawing/2014/main" id="{3E571177-9E09-0A0E-17D2-127E50DA17F3}"/>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3D99E777-E3A4-BD23-F77C-931BBD0BFA2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76AF7BEC-AB9F-B652-1692-DBC652A5CD91}"/>
              </a:ext>
            </a:extLst>
          </p:cNvPr>
          <p:cNvSpPr>
            <a:spLocks noGrp="1" noChangeArrowheads="1"/>
          </p:cNvSpPr>
          <p:nvPr>
            <p:ph type="sldNum" sz="quarter" idx="12"/>
          </p:nvPr>
        </p:nvSpPr>
        <p:spPr>
          <a:ln/>
        </p:spPr>
        <p:txBody>
          <a:bodyPr/>
          <a:lstStyle>
            <a:lvl1pPr>
              <a:defRPr/>
            </a:lvl1pPr>
          </a:lstStyle>
          <a:p>
            <a:fld id="{CC0FE1A1-2A8C-46D1-8D33-98A9BE81FCFC}" type="slidenum">
              <a:rPr lang="en-US" altLang="en-US"/>
              <a:pPr/>
              <a:t>‹#›</a:t>
            </a:fld>
            <a:endParaRPr lang="en-US" altLang="en-US"/>
          </a:p>
        </p:txBody>
      </p:sp>
    </p:spTree>
    <p:extLst>
      <p:ext uri="{BB962C8B-B14F-4D97-AF65-F5344CB8AC3E}">
        <p14:creationId xmlns:p14="http://schemas.microsoft.com/office/powerpoint/2010/main" val="4089665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92E4F990-8AB0-B8B3-8BF0-58FB369ACF0F}"/>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F2ACADF7-C081-28CA-2F1F-CEA5B7323E1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0F5088D8-515B-1B44-393B-94ACC7B8761B}"/>
              </a:ext>
            </a:extLst>
          </p:cNvPr>
          <p:cNvSpPr>
            <a:spLocks noGrp="1" noChangeArrowheads="1"/>
          </p:cNvSpPr>
          <p:nvPr>
            <p:ph type="sldNum" sz="quarter" idx="12"/>
          </p:nvPr>
        </p:nvSpPr>
        <p:spPr>
          <a:ln/>
        </p:spPr>
        <p:txBody>
          <a:bodyPr/>
          <a:lstStyle>
            <a:lvl1pPr>
              <a:defRPr/>
            </a:lvl1pPr>
          </a:lstStyle>
          <a:p>
            <a:fld id="{7BC03BC7-3052-4D70-B263-B80FEA65AB36}" type="slidenum">
              <a:rPr lang="en-US" altLang="en-US"/>
              <a:pPr/>
              <a:t>‹#›</a:t>
            </a:fld>
            <a:endParaRPr lang="en-US" altLang="en-US"/>
          </a:p>
        </p:txBody>
      </p:sp>
    </p:spTree>
    <p:extLst>
      <p:ext uri="{BB962C8B-B14F-4D97-AF65-F5344CB8AC3E}">
        <p14:creationId xmlns:p14="http://schemas.microsoft.com/office/powerpoint/2010/main" val="4242805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FDE78E69-AF35-2937-89EC-FD18CC8CCF2F}"/>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9762355-BAE4-ECB3-A67E-FF74EE81307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9C26E9E1-71D8-6BA0-5E5F-2FB44658AEC7}"/>
              </a:ext>
            </a:extLst>
          </p:cNvPr>
          <p:cNvSpPr>
            <a:spLocks noGrp="1" noChangeArrowheads="1"/>
          </p:cNvSpPr>
          <p:nvPr>
            <p:ph type="sldNum" sz="quarter" idx="12"/>
          </p:nvPr>
        </p:nvSpPr>
        <p:spPr>
          <a:ln/>
        </p:spPr>
        <p:txBody>
          <a:bodyPr/>
          <a:lstStyle>
            <a:lvl1pPr>
              <a:defRPr/>
            </a:lvl1pPr>
          </a:lstStyle>
          <a:p>
            <a:fld id="{DAE2F1B3-3F89-4A62-838D-74B3335D45A9}" type="slidenum">
              <a:rPr lang="en-US" altLang="en-US"/>
              <a:pPr/>
              <a:t>‹#›</a:t>
            </a:fld>
            <a:endParaRPr lang="en-US" altLang="en-US"/>
          </a:p>
        </p:txBody>
      </p:sp>
    </p:spTree>
    <p:extLst>
      <p:ext uri="{BB962C8B-B14F-4D97-AF65-F5344CB8AC3E}">
        <p14:creationId xmlns:p14="http://schemas.microsoft.com/office/powerpoint/2010/main" val="428041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3DB78B24-D42B-FA80-E282-4F72C4011946}"/>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6AA2AF77-A1A6-AD07-F0F3-DC60A37DC16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02D2245-61B1-8F40-B976-5BA4D3D8906C}"/>
              </a:ext>
            </a:extLst>
          </p:cNvPr>
          <p:cNvSpPr>
            <a:spLocks noGrp="1" noChangeArrowheads="1"/>
          </p:cNvSpPr>
          <p:nvPr>
            <p:ph type="sldNum" sz="quarter" idx="12"/>
          </p:nvPr>
        </p:nvSpPr>
        <p:spPr>
          <a:ln/>
        </p:spPr>
        <p:txBody>
          <a:bodyPr/>
          <a:lstStyle>
            <a:lvl1pPr>
              <a:defRPr/>
            </a:lvl1pPr>
          </a:lstStyle>
          <a:p>
            <a:fld id="{B6F3A5E9-20CF-4444-B932-F8D6DB291701}" type="slidenum">
              <a:rPr lang="en-US" altLang="en-US"/>
              <a:pPr/>
              <a:t>‹#›</a:t>
            </a:fld>
            <a:endParaRPr lang="en-US" altLang="en-US"/>
          </a:p>
        </p:txBody>
      </p:sp>
    </p:spTree>
    <p:extLst>
      <p:ext uri="{BB962C8B-B14F-4D97-AF65-F5344CB8AC3E}">
        <p14:creationId xmlns:p14="http://schemas.microsoft.com/office/powerpoint/2010/main" val="1912697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1"/>
            </a:gs>
          </a:gsLst>
          <a:lin ang="2700000" scaled="1"/>
        </a:gra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ABEA004-91DA-9930-453A-C2D2464A8D0C}"/>
              </a:ext>
            </a:extLst>
          </p:cNvPr>
          <p:cNvSpPr>
            <a:spLocks noGrp="1" noChangeArrowheads="1"/>
          </p:cNvSpPr>
          <p:nvPr>
            <p:ph type="title"/>
          </p:nvPr>
        </p:nvSpPr>
        <p:spPr bwMode="auto">
          <a:xfrm>
            <a:off x="152400" y="152400"/>
            <a:ext cx="8001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3D131661-1666-A36C-35C3-A7C555130E14}"/>
              </a:ext>
            </a:extLst>
          </p:cNvPr>
          <p:cNvSpPr>
            <a:spLocks noGrp="1" noChangeArrowheads="1"/>
          </p:cNvSpPr>
          <p:nvPr>
            <p:ph type="body" idx="1"/>
          </p:nvPr>
        </p:nvSpPr>
        <p:spPr bwMode="auto">
          <a:xfrm>
            <a:off x="152400" y="914400"/>
            <a:ext cx="86868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95C3C616-CA73-2324-5F67-57CEE2F63B3A}"/>
              </a:ext>
            </a:extLst>
          </p:cNvPr>
          <p:cNvSpPr>
            <a:spLocks noGrp="1" noChangeArrowheads="1"/>
          </p:cNvSpPr>
          <p:nvPr>
            <p:ph type="dt" sz="half" idx="2"/>
          </p:nvPr>
        </p:nvSpPr>
        <p:spPr bwMode="auto">
          <a:xfrm>
            <a:off x="152400" y="6400800"/>
            <a:ext cx="24384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solidFill>
                  <a:srgbClr val="008000"/>
                </a:solidFill>
                <a:latin typeface="Arial" charset="0"/>
              </a:defRPr>
            </a:lvl1pPr>
          </a:lstStyle>
          <a:p>
            <a:pPr>
              <a:defRPr/>
            </a:pPr>
            <a:endParaRPr lang="en-US"/>
          </a:p>
        </p:txBody>
      </p:sp>
      <p:sp>
        <p:nvSpPr>
          <p:cNvPr id="1029" name="Rectangle 5">
            <a:extLst>
              <a:ext uri="{FF2B5EF4-FFF2-40B4-BE49-F238E27FC236}">
                <a16:creationId xmlns:a16="http://schemas.microsoft.com/office/drawing/2014/main" id="{65AFF919-4036-4CE9-4657-5923D082DF96}"/>
              </a:ext>
            </a:extLst>
          </p:cNvPr>
          <p:cNvSpPr>
            <a:spLocks noGrp="1" noChangeArrowheads="1"/>
          </p:cNvSpPr>
          <p:nvPr>
            <p:ph type="ftr" sz="quarter" idx="3"/>
          </p:nvPr>
        </p:nvSpPr>
        <p:spPr bwMode="auto">
          <a:xfrm>
            <a:off x="2667000" y="6400800"/>
            <a:ext cx="38100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solidFill>
                  <a:srgbClr val="008000"/>
                </a:solidFill>
                <a:latin typeface="Arial" charset="0"/>
              </a:defRPr>
            </a:lvl1pPr>
          </a:lstStyle>
          <a:p>
            <a:pPr>
              <a:defRPr/>
            </a:pPr>
            <a:endParaRPr lang="en-US"/>
          </a:p>
        </p:txBody>
      </p:sp>
      <p:sp>
        <p:nvSpPr>
          <p:cNvPr id="1030" name="Rectangle 6">
            <a:extLst>
              <a:ext uri="{FF2B5EF4-FFF2-40B4-BE49-F238E27FC236}">
                <a16:creationId xmlns:a16="http://schemas.microsoft.com/office/drawing/2014/main" id="{4CFE80B7-C4FD-361D-6CF2-6A8688E304A0}"/>
              </a:ext>
            </a:extLst>
          </p:cNvPr>
          <p:cNvSpPr>
            <a:spLocks noGrp="1" noChangeArrowheads="1"/>
          </p:cNvSpPr>
          <p:nvPr>
            <p:ph type="sldNum" sz="quarter" idx="4"/>
          </p:nvPr>
        </p:nvSpPr>
        <p:spPr bwMode="auto">
          <a:xfrm>
            <a:off x="6553200" y="6400800"/>
            <a:ext cx="22860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solidFill>
                  <a:srgbClr val="2E75B6"/>
                </a:solidFill>
              </a:defRPr>
            </a:lvl1pPr>
          </a:lstStyle>
          <a:p>
            <a:fld id="{C2225DD5-9A04-4992-82FB-70F933E57607}"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764"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Lst>
  <p:hf sldNum="0" hdr="0" ftr="0" dt="0"/>
  <p:txStyles>
    <p:titleStyle>
      <a:lvl1pPr algn="l" rtl="0" eaLnBrk="0" fontAlgn="base" hangingPunct="0">
        <a:spcBef>
          <a:spcPct val="0"/>
        </a:spcBef>
        <a:spcAft>
          <a:spcPct val="0"/>
        </a:spcAft>
        <a:defRPr sz="3300">
          <a:solidFill>
            <a:srgbClr val="2E75B6"/>
          </a:solidFill>
          <a:latin typeface="Calibri Light" panose="020F0302020204030204" pitchFamily="34" charset="0"/>
          <a:ea typeface="+mj-ea"/>
          <a:cs typeface="+mj-cs"/>
        </a:defRPr>
      </a:lvl1pPr>
      <a:lvl2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2pPr>
      <a:lvl3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3pPr>
      <a:lvl4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4pPr>
      <a:lvl5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5pPr>
      <a:lvl6pPr marL="4572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6pPr>
      <a:lvl7pPr marL="9144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7pPr>
      <a:lvl8pPr marL="13716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8pPr>
      <a:lvl9pPr marL="18288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10.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docs.python.org/release/2.5.2/lib/string-methods.html"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4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9.xml"/><Relationship Id="rId1" Type="http://schemas.openxmlformats.org/officeDocument/2006/relationships/slideLayout" Target="../slideLayouts/slideLayout2.xml"/><Relationship Id="rId5" Type="http://schemas.openxmlformats.org/officeDocument/2006/relationships/image" Target="../media/image24.svg"/><Relationship Id="rId4" Type="http://schemas.openxmlformats.org/officeDocument/2006/relationships/image" Target="../media/image23.png"/></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2.xml"/></Relationships>
</file>

<file path=ppt/slides/_rels/slide57.xml.rels><?xml version="1.0" encoding="UTF-8" standalone="yes"?>
<Relationships xmlns="http://schemas.openxmlformats.org/package/2006/relationships"><Relationship Id="rId3" Type="http://schemas.openxmlformats.org/officeDocument/2006/relationships/hyperlink" Target="http://farmdev.com/talks/unicode/" TargetMode="External"/><Relationship Id="rId7" Type="http://schemas.openxmlformats.org/officeDocument/2006/relationships/image" Target="../media/image29.png"/><Relationship Id="rId2" Type="http://schemas.openxmlformats.org/officeDocument/2006/relationships/notesSlide" Target="../notesSlides/notesSlide48.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928B2C39-1644-08B3-65BC-623216CD5BAB}"/>
              </a:ext>
            </a:extLst>
          </p:cNvPr>
          <p:cNvSpPr>
            <a:spLocks noGrp="1" noChangeArrowheads="1"/>
          </p:cNvSpPr>
          <p:nvPr>
            <p:ph type="ctrTitle"/>
          </p:nvPr>
        </p:nvSpPr>
        <p:spPr>
          <a:xfrm>
            <a:off x="304800" y="228600"/>
            <a:ext cx="4876800" cy="2085975"/>
          </a:xfrm>
        </p:spPr>
        <p:txBody>
          <a:bodyPr rtlCol="0">
            <a:normAutofit fontScale="90000"/>
          </a:bodyPr>
          <a:lstStyle/>
          <a:p>
            <a:pPr eaLnBrk="1" fontAlgn="auto" hangingPunct="1">
              <a:spcAft>
                <a:spcPts val="0"/>
              </a:spcAft>
              <a:defRPr/>
            </a:pPr>
            <a:r>
              <a:rPr lang="en-US" altLang="en-US" sz="4800" dirty="0">
                <a:solidFill>
                  <a:schemeClr val="accent1">
                    <a:lumMod val="75000"/>
                  </a:schemeClr>
                </a:solidFill>
              </a:rPr>
              <a:t>Data structures: numbers and strings</a:t>
            </a:r>
            <a:endParaRPr lang="en-US" altLang="en-US" sz="4400" dirty="0">
              <a:solidFill>
                <a:schemeClr val="accent1">
                  <a:lumMod val="75000"/>
                </a:schemeClr>
              </a:solidFill>
            </a:endParaRPr>
          </a:p>
        </p:txBody>
      </p:sp>
      <p:sp>
        <p:nvSpPr>
          <p:cNvPr id="4099" name="Rectangle 4">
            <a:extLst>
              <a:ext uri="{FF2B5EF4-FFF2-40B4-BE49-F238E27FC236}">
                <a16:creationId xmlns:a16="http://schemas.microsoft.com/office/drawing/2014/main" id="{F64B7612-9A32-CCA4-4D86-0F0BC1107CB8}"/>
              </a:ext>
            </a:extLst>
          </p:cNvPr>
          <p:cNvSpPr>
            <a:spLocks noChangeArrowheads="1"/>
          </p:cNvSpPr>
          <p:nvPr/>
        </p:nvSpPr>
        <p:spPr bwMode="auto">
          <a:xfrm>
            <a:off x="457200" y="2671763"/>
            <a:ext cx="3733800"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t>Numerical data types</a:t>
            </a:r>
          </a:p>
          <a:p>
            <a:pPr eaLnBrk="1" hangingPunct="1">
              <a:spcBef>
                <a:spcPct val="0"/>
              </a:spcBef>
              <a:buFontTx/>
              <a:buNone/>
            </a:pPr>
            <a:r>
              <a:rPr lang="en-US" altLang="en-US" sz="1800"/>
              <a:t>Strings data type </a:t>
            </a:r>
          </a:p>
          <a:p>
            <a:pPr eaLnBrk="1" hangingPunct="1">
              <a:spcBef>
                <a:spcPct val="0"/>
              </a:spcBef>
              <a:buFontTx/>
              <a:buNone/>
            </a:pPr>
            <a:r>
              <a:rPr lang="en-US" altLang="en-US" sz="1800"/>
              <a:t>String operations </a:t>
            </a:r>
          </a:p>
          <a:p>
            <a:pPr eaLnBrk="1" hangingPunct="1">
              <a:spcBef>
                <a:spcPct val="0"/>
              </a:spcBef>
              <a:buFontTx/>
              <a:buNone/>
            </a:pPr>
            <a:r>
              <a:rPr lang="en-US" altLang="en-US" sz="1800"/>
              <a:t>String methods</a:t>
            </a:r>
          </a:p>
          <a:p>
            <a:pPr eaLnBrk="1" hangingPunct="1">
              <a:spcBef>
                <a:spcPct val="0"/>
              </a:spcBef>
              <a:buFontTx/>
              <a:buNone/>
            </a:pPr>
            <a:r>
              <a:rPr lang="en-US" altLang="en-US" sz="1800"/>
              <a:t>Formatting strings</a:t>
            </a:r>
          </a:p>
        </p:txBody>
      </p:sp>
      <p:pic>
        <p:nvPicPr>
          <p:cNvPr id="4100" name="Picture 6" descr="http://cache4.asset-cache.net/xd/111658416.jpg?v=1&amp;c=IWSAsset&amp;k=2&amp;d=F13A1F9190F009362D46CD61795E490DEEA84705DA7C3BE2FA01DA45C02234AEFD297E3FD3AA2364">
            <a:extLst>
              <a:ext uri="{FF2B5EF4-FFF2-40B4-BE49-F238E27FC236}">
                <a16:creationId xmlns:a16="http://schemas.microsoft.com/office/drawing/2014/main" id="{DA7F503F-2019-E223-2CA3-B3544B080A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7138" y="561975"/>
            <a:ext cx="3116262"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1" name="Picture 8" descr="http://il8.picdn.net/shutterstock/videos/15363817/thumb/1.jpg">
            <a:extLst>
              <a:ext uri="{FF2B5EF4-FFF2-40B4-BE49-F238E27FC236}">
                <a16:creationId xmlns:a16="http://schemas.microsoft.com/office/drawing/2014/main" id="{8C29EA6F-B304-4668-2BBD-5D71CC2305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9200" y="3048000"/>
            <a:ext cx="3117850" cy="1757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335D1147-E6D8-F9A4-2B0A-A955FB861562}"/>
              </a:ext>
            </a:extLst>
          </p:cNvPr>
          <p:cNvSpPr txBox="1"/>
          <p:nvPr/>
        </p:nvSpPr>
        <p:spPr>
          <a:xfrm>
            <a:off x="5037138" y="5638800"/>
            <a:ext cx="2847975" cy="708025"/>
          </a:xfrm>
          <a:prstGeom prst="rect">
            <a:avLst/>
          </a:prstGeom>
          <a:noFill/>
        </p:spPr>
        <p:txBody>
          <a:bodyPr wrap="none">
            <a:spAutoFit/>
          </a:bodyPr>
          <a:lstStyle/>
          <a:p>
            <a:pPr>
              <a:defRPr/>
            </a:pPr>
            <a:r>
              <a:rPr lang="en-US" altLang="en-US" sz="4000" dirty="0">
                <a:solidFill>
                  <a:schemeClr val="accent1">
                    <a:lumMod val="75000"/>
                  </a:schemeClr>
                </a:solidFill>
                <a:latin typeface="+mn-lt"/>
              </a:rPr>
              <a:t>Dr. </a:t>
            </a:r>
            <a:r>
              <a:rPr lang="en-US" altLang="en-US" sz="4000" dirty="0" err="1">
                <a:solidFill>
                  <a:schemeClr val="accent1">
                    <a:lumMod val="75000"/>
                  </a:schemeClr>
                </a:solidFill>
                <a:latin typeface="+mn-lt"/>
              </a:rPr>
              <a:t>Tateosian</a:t>
            </a:r>
            <a:endParaRPr lang="en-US" sz="4000" dirty="0">
              <a:solidFill>
                <a:schemeClr val="accent1">
                  <a:lumMod val="75000"/>
                </a:schemeClr>
              </a:solidFill>
              <a:latin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marL="400050" lvl="1" indent="0" eaLnBrk="1" hangingPunct="1">
              <a:defRPr/>
            </a:pPr>
            <a:r>
              <a:rPr lang="en-US" altLang="en-US" sz="1400" dirty="0"/>
              <a:t>If the real number value has a decimal, the variable’s type is float.</a:t>
            </a:r>
          </a:p>
          <a:p>
            <a:pPr marL="400050" lvl="1" indent="0" eaLnBrk="1" hangingPunct="1">
              <a:defRPr/>
            </a:pPr>
            <a:endParaRPr lang="en-US" altLang="en-US" sz="16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Dynamic typing for numbers</a:t>
            </a:r>
          </a:p>
        </p:txBody>
      </p:sp>
      <p:sp>
        <p:nvSpPr>
          <p:cNvPr id="12293" name="Text Box 1036">
            <a:extLst>
              <a:ext uri="{FF2B5EF4-FFF2-40B4-BE49-F238E27FC236}">
                <a16:creationId xmlns:a16="http://schemas.microsoft.com/office/drawing/2014/main" id="{00130836-A5F9-BD5E-030B-FD1A5E625149}"/>
              </a:ext>
            </a:extLst>
          </p:cNvPr>
          <p:cNvSpPr txBox="1">
            <a:spLocks noChangeArrowheads="1"/>
          </p:cNvSpPr>
          <p:nvPr/>
        </p:nvSpPr>
        <p:spPr bwMode="auto">
          <a:xfrm>
            <a:off x="609600" y="1865174"/>
            <a:ext cx="3962400" cy="3139321"/>
          </a:xfrm>
          <a:prstGeom prst="rect">
            <a:avLst/>
          </a:prstGeom>
          <a:solidFill>
            <a:schemeClr val="bg1"/>
          </a:solidFill>
          <a:ln w="3175">
            <a:solidFill>
              <a:schemeClr val="tx1"/>
            </a:solidFill>
            <a:miter lim="800000"/>
            <a:headEnd/>
            <a:tailEnd/>
          </a:ln>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a = 7</a:t>
            </a:r>
          </a:p>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type(a)</a:t>
            </a:r>
          </a:p>
          <a:p>
            <a:pPr eaLnBrk="1" hangingPunct="1">
              <a:spcBef>
                <a:spcPct val="0"/>
              </a:spcBef>
              <a:buFontTx/>
              <a:buNone/>
            </a:pPr>
            <a:r>
              <a:rPr lang="en-US" altLang="en-US" sz="1800" b="1" dirty="0">
                <a:solidFill>
                  <a:srgbClr val="54B1B8"/>
                </a:solidFill>
                <a:latin typeface="Courier New" panose="02070309020205020404" pitchFamily="49" charset="0"/>
                <a:cs typeface="Courier New" panose="02070309020205020404" pitchFamily="49" charset="0"/>
              </a:rPr>
              <a:t>&lt;type 'int'&gt;</a:t>
            </a:r>
          </a:p>
          <a:p>
            <a:pPr eaLnBrk="1" hangingPunct="1">
              <a:spcBef>
                <a:spcPct val="0"/>
              </a:spcBef>
              <a:buFontTx/>
              <a:buNone/>
            </a:pPr>
            <a:endParaRPr lang="en-US" altLang="en-US" sz="1800" dirty="0">
              <a:latin typeface="Courier New" panose="02070309020205020404" pitchFamily="49" charset="0"/>
              <a:cs typeface="Courier New" panose="02070309020205020404" pitchFamily="49" charset="0"/>
            </a:endParaRPr>
          </a:p>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b = 7.0</a:t>
            </a:r>
          </a:p>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type(b)</a:t>
            </a:r>
          </a:p>
          <a:p>
            <a:pPr eaLnBrk="1" hangingPunct="1">
              <a:spcBef>
                <a:spcPct val="0"/>
              </a:spcBef>
              <a:buFontTx/>
              <a:buNone/>
            </a:pPr>
            <a:r>
              <a:rPr lang="en-US" altLang="en-US" sz="1800" b="1" dirty="0">
                <a:solidFill>
                  <a:srgbClr val="54B1B8"/>
                </a:solidFill>
                <a:latin typeface="Courier New" panose="02070309020205020404" pitchFamily="49" charset="0"/>
                <a:cs typeface="Courier New" panose="02070309020205020404" pitchFamily="49" charset="0"/>
              </a:rPr>
              <a:t>&lt;type 'float'&gt;</a:t>
            </a:r>
          </a:p>
          <a:p>
            <a:pPr eaLnBrk="1" hangingPunct="1">
              <a:spcBef>
                <a:spcPct val="0"/>
              </a:spcBef>
              <a:buFontTx/>
              <a:buNone/>
            </a:pPr>
            <a:endParaRPr lang="en-US" altLang="en-US" sz="1800" b="1" dirty="0">
              <a:solidFill>
                <a:srgbClr val="54B1B8"/>
              </a:solidFill>
              <a:latin typeface="Courier New" panose="02070309020205020404" pitchFamily="49" charset="0"/>
              <a:cs typeface="Courier New" panose="02070309020205020404" pitchFamily="49" charset="0"/>
            </a:endParaRPr>
          </a:p>
          <a:p>
            <a:pPr eaLnBrk="1" hangingPunct="1">
              <a:spcBef>
                <a:spcPct val="0"/>
              </a:spcBef>
              <a:buNone/>
            </a:pPr>
            <a:r>
              <a:rPr lang="en-US" altLang="en-US" sz="1800" dirty="0">
                <a:latin typeface="Courier New" panose="02070309020205020404" pitchFamily="49" charset="0"/>
                <a:cs typeface="Courier New" panose="02070309020205020404" pitchFamily="49" charset="0"/>
              </a:rPr>
              <a:t>&gt;&gt;&gt; c = 7.0 + 3j</a:t>
            </a:r>
          </a:p>
          <a:p>
            <a:pPr eaLnBrk="1" hangingPunct="1">
              <a:spcBef>
                <a:spcPct val="0"/>
              </a:spcBef>
              <a:buNone/>
            </a:pPr>
            <a:r>
              <a:rPr lang="en-US" altLang="en-US" sz="1800" dirty="0">
                <a:latin typeface="Courier New" panose="02070309020205020404" pitchFamily="49" charset="0"/>
                <a:cs typeface="Courier New" panose="02070309020205020404" pitchFamily="49" charset="0"/>
              </a:rPr>
              <a:t>&gt;&gt;&gt; type(c)</a:t>
            </a:r>
          </a:p>
          <a:p>
            <a:pPr eaLnBrk="1" hangingPunct="1">
              <a:spcBef>
                <a:spcPct val="0"/>
              </a:spcBef>
              <a:buFontTx/>
              <a:buNone/>
            </a:pPr>
            <a:r>
              <a:rPr lang="en-US" altLang="en-US" sz="1800" b="1" dirty="0">
                <a:solidFill>
                  <a:srgbClr val="54B1B8"/>
                </a:solidFill>
                <a:latin typeface="Courier New" panose="02070309020205020404" pitchFamily="49" charset="0"/>
                <a:cs typeface="Courier New" panose="02070309020205020404" pitchFamily="49" charset="0"/>
              </a:rPr>
              <a:t>&lt;class 'complex'&gt;</a:t>
            </a:r>
          </a:p>
        </p:txBody>
      </p:sp>
    </p:spTree>
    <p:extLst>
      <p:ext uri="{BB962C8B-B14F-4D97-AF65-F5344CB8AC3E}">
        <p14:creationId xmlns:p14="http://schemas.microsoft.com/office/powerpoint/2010/main" val="13014145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How to write the equation in Python</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br>
              <a:rPr lang="en-US" sz="1100" dirty="0"/>
            </a:br>
            <a:endParaRPr lang="en-US" sz="2800" b="0" i="0" dirty="0">
              <a:solidFill>
                <a:srgbClr val="000000"/>
              </a:solidFill>
              <a:effectLst/>
              <a:latin typeface="Avenir Next W01"/>
            </a:endParaRPr>
          </a:p>
          <a:p>
            <a:pPr marL="0" indent="0">
              <a:buNone/>
            </a:pPr>
            <a:r>
              <a:rPr lang="en-US" sz="2800" b="0" i="0" dirty="0">
                <a:solidFill>
                  <a:srgbClr val="000000"/>
                </a:solidFill>
                <a:effectLst/>
                <a:latin typeface="Avenir Next W01"/>
              </a:rPr>
              <a:t>M= 1.5W + 2.0(W+L)(L/W)^2+n(W+L)(1.5V^2+0.35VS)</a:t>
            </a:r>
          </a:p>
          <a:p>
            <a:pPr marL="0" indent="0">
              <a:buNone/>
            </a:pPr>
            <a:endParaRPr lang="en-US" sz="2800" dirty="0">
              <a:solidFill>
                <a:srgbClr val="000000"/>
              </a:solidFill>
              <a:latin typeface="Avenir Next W01"/>
            </a:endParaRPr>
          </a:p>
          <a:p>
            <a:pPr marL="0" indent="0">
              <a:buNone/>
            </a:pPr>
            <a:r>
              <a:rPr lang="en-US" sz="2800" dirty="0">
                <a:solidFill>
                  <a:srgbClr val="000000"/>
                </a:solidFill>
                <a:latin typeface="Avenir Next W01"/>
              </a:rPr>
              <a:t>In Python, what needs to change?</a:t>
            </a:r>
          </a:p>
          <a:p>
            <a:pPr marL="0" indent="0">
              <a:buNone/>
            </a:pPr>
            <a:endParaRPr lang="en-US" sz="2800" dirty="0"/>
          </a:p>
        </p:txBody>
      </p:sp>
    </p:spTree>
    <p:extLst>
      <p:ext uri="{BB962C8B-B14F-4D97-AF65-F5344CB8AC3E}">
        <p14:creationId xmlns:p14="http://schemas.microsoft.com/office/powerpoint/2010/main" val="1558231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84438-0BA0-D573-26AC-B46EE03BBC0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6B77D19-1705-0A6F-E003-8B49D07D55A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60144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3E92FA4-6232-9556-8944-D39F02EF5802}"/>
              </a:ext>
            </a:extLst>
          </p:cNvPr>
          <p:cNvSpPr>
            <a:spLocks noChangeArrowheads="1"/>
          </p:cNvSpPr>
          <p:nvPr/>
        </p:nvSpPr>
        <p:spPr bwMode="auto">
          <a:xfrm>
            <a:off x="0" y="1279267"/>
            <a:ext cx="9144000" cy="544764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1"/>
            <a:r>
              <a:rPr kumimoji="0" lang="en-US" altLang="en-US" sz="1200" b="0" i="0" u="none" strike="noStrike" cap="none" normalizeH="0" baseline="0" dirty="0">
                <a:ln>
                  <a:noFill/>
                </a:ln>
                <a:solidFill>
                  <a:srgbClr val="808080"/>
                </a:solidFill>
                <a:effectLst/>
                <a:latin typeface="JetBrains Mono"/>
              </a:rPr>
              <a:t># describe_fc.py</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Purpose: Print information about each feature class in a workspace.</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Usage: Workspace</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Example input: C:/gispy/data/ch02</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Output: A list of basic information about each feature class.</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Author: Lou </a:t>
            </a:r>
            <a:r>
              <a:rPr kumimoji="0" lang="en-US" altLang="en-US" sz="1200" b="0" i="0" u="none" strike="noStrike" cap="none" normalizeH="0" baseline="0" dirty="0" err="1">
                <a:ln>
                  <a:noFill/>
                </a:ln>
                <a:solidFill>
                  <a:srgbClr val="808080"/>
                </a:solidFill>
                <a:effectLst/>
                <a:latin typeface="JetBrains Mono"/>
              </a:rPr>
              <a:t>Lou</a:t>
            </a:r>
            <a:r>
              <a:rPr kumimoji="0" lang="en-US" altLang="en-US" sz="1200" b="0" i="0" u="none" strike="noStrike" cap="none" normalizeH="0" baseline="0" dirty="0">
                <a:ln>
                  <a:noFill/>
                </a:ln>
                <a:solidFill>
                  <a:srgbClr val="808080"/>
                </a:solidFill>
                <a:effectLst/>
                <a:latin typeface="JetBrains Mono"/>
              </a:rPr>
              <a:t> Who 7/20/2055</a:t>
            </a:r>
            <a:br>
              <a:rPr kumimoji="0" lang="en-US" altLang="en-US" sz="1200" b="0" i="0" u="none" strike="noStrike" cap="none" normalizeH="0" baseline="0" dirty="0">
                <a:ln>
                  <a:noFill/>
                </a:ln>
                <a:solidFill>
                  <a:srgbClr val="808080"/>
                </a:solidFill>
                <a:effectLst/>
                <a:latin typeface="JetBrains Mono"/>
              </a:rPr>
            </a:b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CC7832"/>
                </a:solidFill>
                <a:effectLst/>
                <a:latin typeface="JetBrains Mono"/>
              </a:rPr>
              <a:t>import </a:t>
            </a:r>
            <a:r>
              <a:rPr kumimoji="0" lang="en-US" altLang="en-US" sz="1200" b="0" i="0" u="none" strike="noStrike" cap="none" normalizeH="0" baseline="0" dirty="0" err="1">
                <a:ln>
                  <a:noFill/>
                </a:ln>
                <a:solidFill>
                  <a:srgbClr val="A9B7C6"/>
                </a:solidFill>
                <a:effectLst/>
                <a:latin typeface="JetBrains Mono"/>
              </a:rPr>
              <a:t>arcpy</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CC7832"/>
                </a:solidFill>
                <a:effectLst/>
                <a:latin typeface="JetBrains Mono"/>
              </a:rPr>
              <a:t>import </a:t>
            </a:r>
            <a:r>
              <a:rPr kumimoji="0" lang="en-US" altLang="en-US" sz="1200" b="0" i="0" u="none" strike="noStrike" cap="none" normalizeH="0" baseline="0" dirty="0">
                <a:ln>
                  <a:noFill/>
                </a:ln>
                <a:solidFill>
                  <a:srgbClr val="A9B7C6"/>
                </a:solidFill>
                <a:effectLst/>
                <a:latin typeface="JetBrains Mono"/>
              </a:rPr>
              <a:t>sys</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08080"/>
                </a:solidFill>
                <a:effectLst/>
                <a:latin typeface="JetBrains Mono"/>
              </a:rPr>
              <a:t># GET the input workspace from the user.</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err="1">
                <a:ln>
                  <a:noFill/>
                </a:ln>
                <a:solidFill>
                  <a:srgbClr val="A9B7C6"/>
                </a:solidFill>
                <a:effectLst/>
                <a:latin typeface="JetBrains Mono"/>
              </a:rPr>
              <a:t>arcpy.env.workspace</a:t>
            </a:r>
            <a:r>
              <a:rPr kumimoji="0" lang="en-US" altLang="en-US" sz="1200" b="0" i="0" u="none" strike="noStrike" cap="none" normalizeH="0" baseline="0" dirty="0">
                <a:ln>
                  <a:noFill/>
                </a:ln>
                <a:solidFill>
                  <a:srgbClr val="A9B7C6"/>
                </a:solidFill>
                <a:effectLst/>
                <a:latin typeface="JetBrains Mono"/>
              </a:rPr>
              <a:t> = sys.argv[</a:t>
            </a:r>
            <a:r>
              <a:rPr kumimoji="0" lang="en-US" altLang="en-US" sz="1200" b="0" i="0" u="none" strike="noStrike" cap="none" normalizeH="0" baseline="0" dirty="0">
                <a:ln>
                  <a:noFill/>
                </a:ln>
                <a:solidFill>
                  <a:srgbClr val="6897BB"/>
                </a:solidFill>
                <a:effectLst/>
                <a:latin typeface="JetBrains Mono"/>
              </a:rPr>
              <a:t>1</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08080"/>
                </a:solidFill>
                <a:effectLst/>
                <a:latin typeface="JetBrains Mono"/>
              </a:rPr>
              <a:t># GET a list of the feature classes in the workspace.</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A9B7C6"/>
                </a:solidFill>
                <a:effectLst/>
                <a:latin typeface="JetBrains Mono"/>
              </a:rPr>
              <a:t>fcs = </a:t>
            </a:r>
            <a:r>
              <a:rPr kumimoji="0" lang="en-US" altLang="en-US" sz="1200" b="0" i="0" u="none" strike="noStrike" cap="none" normalizeH="0" baseline="0" dirty="0" err="1">
                <a:ln>
                  <a:noFill/>
                </a:ln>
                <a:solidFill>
                  <a:srgbClr val="A9B7C6"/>
                </a:solidFill>
                <a:effectLst/>
                <a:latin typeface="JetBrains Mono"/>
              </a:rPr>
              <a:t>arcpy.ListFeatureClasses</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08080"/>
                </a:solidFill>
                <a:effectLst/>
                <a:latin typeface="JetBrains Mono"/>
              </a:rPr>
              <a:t># PRINT basic information about each feature class in the folder.</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f'Feature</a:t>
            </a:r>
            <a:r>
              <a:rPr kumimoji="0" lang="en-US" altLang="en-US" sz="1200" b="0" i="0" u="none" strike="noStrike" cap="none" normalizeH="0" baseline="0" dirty="0">
                <a:ln>
                  <a:noFill/>
                </a:ln>
                <a:solidFill>
                  <a:srgbClr val="6A8759"/>
                </a:solidFill>
                <a:effectLst/>
                <a:latin typeface="JetBrains Mono"/>
              </a:rPr>
              <a:t> classes in folder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arcpy.env.workspace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CC7832"/>
                </a:solidFill>
                <a:effectLst/>
                <a:latin typeface="JetBrains Mono"/>
              </a:rPr>
              <a:t>for </a:t>
            </a:r>
            <a:r>
              <a:rPr kumimoji="0" lang="en-US" altLang="en-US" sz="1200" b="0" i="0" u="none" strike="noStrike" cap="none" normalizeH="0" baseline="0" dirty="0">
                <a:ln>
                  <a:noFill/>
                </a:ln>
                <a:solidFill>
                  <a:srgbClr val="A9B7C6"/>
                </a:solidFill>
                <a:effectLst/>
                <a:latin typeface="JetBrains Mono"/>
              </a:rPr>
              <a:t>fc </a:t>
            </a:r>
            <a:r>
              <a:rPr kumimoji="0" lang="en-US" altLang="en-US" sz="1200" b="0" i="0" u="none" strike="noStrike" cap="none" normalizeH="0" baseline="0" dirty="0">
                <a:ln>
                  <a:noFill/>
                </a:ln>
                <a:solidFill>
                  <a:srgbClr val="CC7832"/>
                </a:solidFill>
                <a:effectLst/>
                <a:latin typeface="JetBrains Mono"/>
              </a:rPr>
              <a:t>in </a:t>
            </a:r>
            <a:r>
              <a:rPr kumimoji="0" lang="en-US" altLang="en-US" sz="1200" b="0" i="0" u="none" strike="noStrike" cap="none" normalizeH="0" baseline="0" dirty="0">
                <a:ln>
                  <a:noFill/>
                </a:ln>
                <a:solidFill>
                  <a:srgbClr val="A9B7C6"/>
                </a:solidFill>
                <a:effectLst/>
                <a:latin typeface="JetBrains Mono"/>
              </a:rPr>
              <a:t>fcs:</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desc = </a:t>
            </a:r>
            <a:r>
              <a:rPr kumimoji="0" lang="en-US" altLang="en-US" sz="1200" b="0" i="0" u="none" strike="noStrike" cap="none" normalizeH="0" baseline="0" dirty="0" err="1">
                <a:ln>
                  <a:noFill/>
                </a:ln>
                <a:solidFill>
                  <a:srgbClr val="A9B7C6"/>
                </a:solidFill>
                <a:effectLst/>
                <a:latin typeface="JetBrains Mono"/>
              </a:rPr>
              <a:t>arcpy.Describe</a:t>
            </a:r>
            <a:r>
              <a:rPr kumimoji="0" lang="en-US" altLang="en-US" sz="1200" b="0" i="0" u="none" strike="noStrike" cap="none" normalizeH="0" baseline="0" dirty="0">
                <a:ln>
                  <a:noFill/>
                </a:ln>
                <a:solidFill>
                  <a:srgbClr val="A9B7C6"/>
                </a:solidFill>
                <a:effectLst/>
                <a:latin typeface="JetBrains Mono"/>
              </a:rPr>
              <a:t>(fc)</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f'Name</a:t>
            </a:r>
            <a:r>
              <a:rPr kumimoji="0" lang="en-US" altLang="en-US" sz="1200" b="0" i="0" u="none" strike="noStrike" cap="none" normalizeH="0" baseline="0" dirty="0">
                <a:ln>
                  <a:noFill/>
                </a:ln>
                <a:solidFill>
                  <a:srgbClr val="6A8759"/>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fc</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f'Data</a:t>
            </a:r>
            <a:r>
              <a:rPr kumimoji="0" lang="en-US" altLang="en-US" sz="1200" b="0" i="0" u="none" strike="noStrike" cap="none" normalizeH="0" baseline="0" dirty="0">
                <a:ln>
                  <a:noFill/>
                </a:ln>
                <a:solidFill>
                  <a:srgbClr val="6A8759"/>
                </a:solidFill>
                <a:effectLst/>
                <a:latin typeface="JetBrains Mono"/>
              </a:rPr>
              <a:t> type: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desc.dataType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f'Data</a:t>
            </a:r>
            <a:r>
              <a:rPr kumimoji="0" lang="en-US" altLang="en-US" sz="1200" b="0" i="0" u="none" strike="noStrike" cap="none" normalizeH="0" baseline="0" dirty="0">
                <a:ln>
                  <a:noFill/>
                </a:ln>
                <a:solidFill>
                  <a:srgbClr val="6A8759"/>
                </a:solidFill>
                <a:effectLst/>
                <a:latin typeface="JetBrains Mono"/>
              </a:rPr>
              <a:t> class: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desc.dataSetType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f'Type</a:t>
            </a:r>
            <a:r>
              <a:rPr kumimoji="0" lang="en-US" altLang="en-US" sz="1200" b="0" i="0" u="none" strike="noStrike" cap="none" normalizeH="0" baseline="0" dirty="0">
                <a:ln>
                  <a:noFill/>
                </a:ln>
                <a:solidFill>
                  <a:srgbClr val="6A8759"/>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desc.featureType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f'Shape</a:t>
            </a:r>
            <a:r>
              <a:rPr kumimoji="0" lang="en-US" altLang="en-US" sz="1200" b="0" i="0" u="none" strike="noStrike" cap="none" normalizeH="0" baseline="0" dirty="0">
                <a:ln>
                  <a:noFill/>
                </a:ln>
                <a:solidFill>
                  <a:srgbClr val="6A8759"/>
                </a:solidFill>
                <a:effectLst/>
                <a:latin typeface="JetBrains Mono"/>
              </a:rPr>
              <a:t> type: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desc.shapeType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f'Has</a:t>
            </a:r>
            <a:r>
              <a:rPr kumimoji="0" lang="en-US" altLang="en-US" sz="1200" b="0" i="0" u="none" strike="noStrike" cap="none" normalizeH="0" baseline="0" dirty="0">
                <a:ln>
                  <a:noFill/>
                </a:ln>
                <a:solidFill>
                  <a:srgbClr val="6A8759"/>
                </a:solidFill>
                <a:effectLst/>
                <a:latin typeface="JetBrains Mono"/>
              </a:rPr>
              <a:t> M: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desc.hasM</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f'Has</a:t>
            </a:r>
            <a:r>
              <a:rPr kumimoji="0" lang="en-US" altLang="en-US" sz="1200" b="0" i="0" u="none" strike="noStrike" cap="none" normalizeH="0" baseline="0" dirty="0">
                <a:ln>
                  <a:noFill/>
                </a:ln>
                <a:solidFill>
                  <a:srgbClr val="6A8759"/>
                </a:solidFill>
                <a:effectLst/>
                <a:latin typeface="JetBrains Mono"/>
              </a:rPr>
              <a:t> Z: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desc.hasZ</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'Feature class list complete.'</a:t>
            </a:r>
            <a:r>
              <a:rPr kumimoji="0" lang="en-US" altLang="en-US" sz="1200" b="0" i="0" u="none" strike="noStrike" cap="none" normalizeH="0" baseline="0" dirty="0">
                <a:ln>
                  <a:noFill/>
                </a:ln>
                <a:solidFill>
                  <a:srgbClr val="A9B7C6"/>
                </a:solidFill>
                <a:effectLst/>
                <a:latin typeface="JetBrains Mono"/>
              </a:rPr>
              <a:t>)</a:t>
            </a: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sp>
        <p:nvSpPr>
          <p:cNvPr id="26627" name="Rectangle 3">
            <a:extLst>
              <a:ext uri="{FF2B5EF4-FFF2-40B4-BE49-F238E27FC236}">
                <a16:creationId xmlns:a16="http://schemas.microsoft.com/office/drawing/2014/main" id="{3E05200E-765C-B1A8-7739-12DEBAECF08C}"/>
              </a:ext>
            </a:extLst>
          </p:cNvPr>
          <p:cNvSpPr>
            <a:spLocks noGrp="1" noChangeArrowheads="1"/>
          </p:cNvSpPr>
          <p:nvPr>
            <p:ph type="title"/>
          </p:nvPr>
        </p:nvSpPr>
        <p:spPr>
          <a:xfrm>
            <a:off x="628650" y="46038"/>
            <a:ext cx="7886700" cy="1325562"/>
          </a:xfrm>
        </p:spPr>
        <p:txBody>
          <a:bodyPr/>
          <a:lstStyle/>
          <a:p>
            <a:pPr eaLnBrk="1" hangingPunct="1">
              <a:defRPr/>
            </a:pPr>
            <a:r>
              <a:rPr lang="en-US" altLang="en-US" dirty="0"/>
              <a:t>What can strings do?</a:t>
            </a:r>
          </a:p>
        </p:txBody>
      </p:sp>
      <p:sp>
        <p:nvSpPr>
          <p:cNvPr id="16389" name="Rectangle 2">
            <a:extLst>
              <a:ext uri="{FF2B5EF4-FFF2-40B4-BE49-F238E27FC236}">
                <a16:creationId xmlns:a16="http://schemas.microsoft.com/office/drawing/2014/main" id="{66235530-1A89-678C-8EA0-66866B3E912D}"/>
              </a:ext>
            </a:extLst>
          </p:cNvPr>
          <p:cNvSpPr>
            <a:spLocks noChangeArrowheads="1"/>
          </p:cNvSpPr>
          <p:nvPr/>
        </p:nvSpPr>
        <p:spPr bwMode="auto">
          <a:xfrm>
            <a:off x="6429375" y="0"/>
            <a:ext cx="2714625" cy="6740307"/>
          </a:xfrm>
          <a:prstGeom prst="rect">
            <a:avLst/>
          </a:prstGeom>
          <a:solidFill>
            <a:srgbClr val="404040"/>
          </a:solidFill>
          <a:ln>
            <a:noFill/>
          </a:ln>
        </p:spPr>
        <p:txBody>
          <a:bodyPr>
            <a:spAutoFit/>
          </a:bodyPr>
          <a:lstStyle>
            <a:lvl1pPr marL="685800" indent="-342900" eaLnBrk="0" hangingPunct="0">
              <a:spcBef>
                <a:spcPct val="20000"/>
              </a:spcBef>
              <a:buChar char="•"/>
              <a:defRPr sz="3200">
                <a:solidFill>
                  <a:schemeClr val="tx1"/>
                </a:solidFill>
                <a:latin typeface="Arial" charset="0"/>
              </a:defRPr>
            </a:lvl1pPr>
            <a:lvl2pPr marL="742950" indent="-285750" eaLnBrk="0" hangingPunct="0">
              <a:spcBef>
                <a:spcPct val="20000"/>
              </a:spcBef>
              <a:defRPr sz="2800">
                <a:solidFill>
                  <a:schemeClr val="tx1"/>
                </a:solidFill>
                <a:latin typeface="Arial" charset="0"/>
              </a:defRPr>
            </a:lvl2pPr>
            <a:lvl3pPr marL="1143000" indent="-228600" eaLnBrk="0" hangingPunct="0">
              <a:spcBef>
                <a:spcPct val="20000"/>
              </a:spcBef>
              <a:buChar char="•"/>
              <a:defRPr sz="2400">
                <a:solidFill>
                  <a:schemeClr val="tx1"/>
                </a:solidFill>
                <a:latin typeface="Arial" charset="0"/>
              </a:defRPr>
            </a:lvl3pPr>
            <a:lvl4pPr marL="1600200" indent="-228600" eaLnBrk="0" hangingPunct="0">
              <a:spcBef>
                <a:spcPct val="20000"/>
              </a:spcBef>
              <a:buChar char="–"/>
              <a:defRPr sz="2000">
                <a:solidFill>
                  <a:schemeClr val="tx1"/>
                </a:solidFill>
                <a:latin typeface="Arial" charset="0"/>
              </a:defRPr>
            </a:lvl4pPr>
            <a:lvl5pPr marL="2057400" indent="-228600" eaLnBrk="0" hangingPunct="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specify file names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distance units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GIS tool parameters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workspaces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and field names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Set table values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Perform mapping </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Read csv data</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Get user arguments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print statements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and much more!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D1A47-B923-EE60-768A-70D3F103495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E7F91E5-B104-8605-4E85-08F44A2ADD8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42197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4" descr="http://www.redmills.ie/ECommerceSite/media/Pets-Home/Kitten_String.jpg">
            <a:extLst>
              <a:ext uri="{FF2B5EF4-FFF2-40B4-BE49-F238E27FC236}">
                <a16:creationId xmlns:a16="http://schemas.microsoft.com/office/drawing/2014/main" id="{981C0660-5B2C-6995-EEE4-3092FF3F5D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4172"/>
          <a:stretch>
            <a:fillRect/>
          </a:stretch>
        </p:blipFill>
        <p:spPr bwMode="auto">
          <a:xfrm>
            <a:off x="1600200" y="73025"/>
            <a:ext cx="1255713"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Rectangle 4">
            <a:extLst>
              <a:ext uri="{FF2B5EF4-FFF2-40B4-BE49-F238E27FC236}">
                <a16:creationId xmlns:a16="http://schemas.microsoft.com/office/drawing/2014/main" id="{B0D1092B-123A-F351-0C54-A508EB27D68A}"/>
              </a:ext>
            </a:extLst>
          </p:cNvPr>
          <p:cNvSpPr>
            <a:spLocks noGrp="1" noChangeArrowheads="1"/>
          </p:cNvSpPr>
          <p:nvPr>
            <p:ph type="body" idx="1"/>
          </p:nvPr>
        </p:nvSpPr>
        <p:spPr>
          <a:xfrm>
            <a:off x="457200" y="762000"/>
            <a:ext cx="8153400" cy="5638800"/>
          </a:xfrm>
        </p:spPr>
        <p:txBody>
          <a:bodyPr/>
          <a:lstStyle/>
          <a:p>
            <a:pPr eaLnBrk="1" hangingPunct="1">
              <a:defRPr/>
            </a:pPr>
            <a:r>
              <a:rPr lang="en-US" altLang="en-US" sz="2400" b="1" i="1" dirty="0"/>
              <a:t>string</a:t>
            </a:r>
            <a:r>
              <a:rPr lang="en-US" altLang="en-US" sz="2400" dirty="0"/>
              <a:t>: A data type for storing sequences of characters</a:t>
            </a:r>
          </a:p>
          <a:p>
            <a:pPr eaLnBrk="1" hangingPunct="1">
              <a:defRPr/>
            </a:pPr>
            <a:endParaRPr lang="en-US" altLang="en-US" sz="2400" b="1" i="1" dirty="0"/>
          </a:p>
          <a:p>
            <a:pPr eaLnBrk="1" hangingPunct="1">
              <a:defRPr/>
            </a:pPr>
            <a:r>
              <a:rPr lang="en-US" altLang="en-US" sz="2400" b="1" i="1" dirty="0"/>
              <a:t>string literal</a:t>
            </a:r>
            <a:r>
              <a:rPr lang="en-US" altLang="en-US" sz="2400" dirty="0"/>
              <a:t>: A sequence of characters surrounded by quotations marks</a:t>
            </a:r>
          </a:p>
          <a:p>
            <a:pPr eaLnBrk="1" hangingPunct="1">
              <a:defRPr/>
            </a:pPr>
            <a:endParaRPr lang="en-US" altLang="en-US" sz="2400" dirty="0"/>
          </a:p>
          <a:p>
            <a:pPr eaLnBrk="1" hangingPunct="1">
              <a:defRPr/>
            </a:pPr>
            <a:r>
              <a:rPr lang="en-US" altLang="en-US" sz="2400" b="1" i="1" dirty="0"/>
              <a:t>string variable: </a:t>
            </a:r>
            <a:r>
              <a:rPr lang="en-US" altLang="en-US" sz="2400" dirty="0"/>
              <a:t>A variable with a string literal value</a:t>
            </a:r>
          </a:p>
          <a:p>
            <a:pPr eaLnBrk="1" hangingPunct="1">
              <a:defRPr/>
            </a:pPr>
            <a:endParaRPr lang="en-US" altLang="en-US" sz="2400" b="1" i="1" dirty="0"/>
          </a:p>
          <a:p>
            <a:pPr eaLnBrk="1" hangingPunct="1">
              <a:defRPr/>
            </a:pPr>
            <a:endParaRPr lang="en-US" altLang="en-US" sz="2400" b="1" i="1" dirty="0"/>
          </a:p>
          <a:p>
            <a:pPr eaLnBrk="1" hangingPunct="1">
              <a:defRPr/>
            </a:pPr>
            <a:endParaRPr lang="en-US" altLang="en-US" sz="2400" b="1" i="1" dirty="0"/>
          </a:p>
          <a:p>
            <a:pPr marL="0" indent="0" eaLnBrk="1" hangingPunct="1">
              <a:buFontTx/>
              <a:buNone/>
              <a:defRPr/>
            </a:pPr>
            <a:endParaRPr lang="en-US" altLang="en-US" sz="2400" b="1" i="1" dirty="0"/>
          </a:p>
          <a:p>
            <a:pPr eaLnBrk="1" hangingPunct="1">
              <a:defRPr/>
            </a:pPr>
            <a:r>
              <a:rPr lang="en-US" sz="2400" dirty="0"/>
              <a:t>The difference between these two terms is important, but both of these items are sometimes referred to simply as 'strings'.</a:t>
            </a:r>
            <a:endParaRPr lang="en-US" altLang="en-US" sz="2400" i="1" dirty="0">
              <a:solidFill>
                <a:srgbClr val="669900"/>
              </a:solidFill>
            </a:endParaRPr>
          </a:p>
        </p:txBody>
      </p:sp>
      <p:sp>
        <p:nvSpPr>
          <p:cNvPr id="12293" name="Rectangle 3">
            <a:extLst>
              <a:ext uri="{FF2B5EF4-FFF2-40B4-BE49-F238E27FC236}">
                <a16:creationId xmlns:a16="http://schemas.microsoft.com/office/drawing/2014/main" id="{2BE85FF9-4621-E831-5654-80E1C114ED01}"/>
              </a:ext>
            </a:extLst>
          </p:cNvPr>
          <p:cNvSpPr>
            <a:spLocks noGrp="1" noChangeArrowheads="1"/>
          </p:cNvSpPr>
          <p:nvPr>
            <p:ph type="title"/>
          </p:nvPr>
        </p:nvSpPr>
        <p:spPr/>
        <p:txBody>
          <a:bodyPr/>
          <a:lstStyle/>
          <a:p>
            <a:pPr eaLnBrk="1" hangingPunct="1"/>
            <a:r>
              <a:rPr lang="en-US" altLang="en-US"/>
              <a:t>Strings</a:t>
            </a:r>
            <a:endParaRPr lang="en-US" altLang="en-US">
              <a:solidFill>
                <a:srgbClr val="0000FF"/>
              </a:solidFill>
              <a:latin typeface="Comic Sans MS" panose="030F0702030302020204" pitchFamily="66" charset="0"/>
            </a:endParaRPr>
          </a:p>
        </p:txBody>
      </p:sp>
      <p:sp>
        <p:nvSpPr>
          <p:cNvPr id="12294" name="Text Box 5">
            <a:extLst>
              <a:ext uri="{FF2B5EF4-FFF2-40B4-BE49-F238E27FC236}">
                <a16:creationId xmlns:a16="http://schemas.microsoft.com/office/drawing/2014/main" id="{C0F58D1F-8232-54F8-2D1E-63065AF5FEE9}"/>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pic>
        <p:nvPicPr>
          <p:cNvPr id="12295" name="Picture 2" descr="http://courses.ncsu.edu/nr595d/common/images/strings.png">
            <a:extLst>
              <a:ext uri="{FF2B5EF4-FFF2-40B4-BE49-F238E27FC236}">
                <a16:creationId xmlns:a16="http://schemas.microsoft.com/office/drawing/2014/main" id="{B93B16FC-F7D8-47CA-67BB-0F3B998D5A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497" t="7655" b="8134"/>
          <a:stretch>
            <a:fillRect/>
          </a:stretch>
        </p:blipFill>
        <p:spPr bwMode="auto">
          <a:xfrm>
            <a:off x="2590800" y="3308350"/>
            <a:ext cx="2992438"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2">
            <a:extLst>
              <a:ext uri="{FF2B5EF4-FFF2-40B4-BE49-F238E27FC236}">
                <a16:creationId xmlns:a16="http://schemas.microsoft.com/office/drawing/2014/main" id="{89764136-B699-55F3-EDBE-128CCEB4E7AD}"/>
              </a:ext>
            </a:extLst>
          </p:cNvPr>
          <p:cNvSpPr>
            <a:spLocks noGrp="1" noChangeArrowheads="1"/>
          </p:cNvSpPr>
          <p:nvPr>
            <p:ph type="title"/>
          </p:nvPr>
        </p:nvSpPr>
        <p:spPr/>
        <p:txBody>
          <a:bodyPr/>
          <a:lstStyle/>
          <a:p>
            <a:pPr eaLnBrk="1" hangingPunct="1"/>
            <a:r>
              <a:rPr lang="en-US" altLang="en-US" sz="3200"/>
              <a:t>String variable vs. string literal</a:t>
            </a:r>
          </a:p>
        </p:txBody>
      </p:sp>
      <p:sp>
        <p:nvSpPr>
          <p:cNvPr id="254979" name="Rectangle 3">
            <a:extLst>
              <a:ext uri="{FF2B5EF4-FFF2-40B4-BE49-F238E27FC236}">
                <a16:creationId xmlns:a16="http://schemas.microsoft.com/office/drawing/2014/main" id="{75809555-B596-91C6-4A8E-2DEFE829FE9D}"/>
              </a:ext>
            </a:extLst>
          </p:cNvPr>
          <p:cNvSpPr>
            <a:spLocks noGrp="1" noChangeArrowheads="1"/>
          </p:cNvSpPr>
          <p:nvPr>
            <p:ph type="body" idx="1"/>
          </p:nvPr>
        </p:nvSpPr>
        <p:spPr>
          <a:xfrm>
            <a:off x="152400" y="914400"/>
            <a:ext cx="8686800" cy="5943600"/>
          </a:xfrm>
        </p:spPr>
        <p:txBody>
          <a:bodyPr/>
          <a:lstStyle/>
          <a:p>
            <a:pPr eaLnBrk="1" hangingPunct="1">
              <a:lnSpc>
                <a:spcPct val="80000"/>
              </a:lnSpc>
              <a:buFontTx/>
              <a:buNone/>
              <a:defRPr/>
            </a:pPr>
            <a:r>
              <a:rPr lang="en-US" altLang="en-US" sz="2800" dirty="0"/>
              <a:t>        </a:t>
            </a:r>
            <a:r>
              <a:rPr lang="en-US" altLang="en-US" sz="2800" dirty="0">
                <a:latin typeface="Courier New" panose="02070309020205020404" pitchFamily="49" charset="0"/>
                <a:cs typeface="Courier New" panose="02070309020205020404" pitchFamily="49" charset="0"/>
              </a:rPr>
              <a:t>output = "C:/data/clipped.shp"</a:t>
            </a:r>
          </a:p>
          <a:p>
            <a:pPr eaLnBrk="1" hangingPunct="1">
              <a:lnSpc>
                <a:spcPct val="80000"/>
              </a:lnSpc>
              <a:defRPr/>
            </a:pPr>
            <a:endParaRPr lang="en-US" altLang="en-US" sz="2800" dirty="0"/>
          </a:p>
          <a:p>
            <a:pPr eaLnBrk="1" hangingPunct="1">
              <a:lnSpc>
                <a:spcPct val="80000"/>
              </a:lnSpc>
              <a:defRPr/>
            </a:pPr>
            <a:r>
              <a:rPr lang="en-US" altLang="en-US" sz="2000" dirty="0"/>
              <a:t>Printing a string variable prints </a:t>
            </a:r>
            <a:r>
              <a:rPr lang="en-US" altLang="en-US" sz="2000" i="1" dirty="0"/>
              <a:t>the value</a:t>
            </a:r>
            <a:r>
              <a:rPr lang="en-US" altLang="en-US" sz="2000" dirty="0"/>
              <a:t>.</a:t>
            </a:r>
          </a:p>
          <a:p>
            <a:pPr eaLnBrk="1" hangingPunct="1">
              <a:lnSpc>
                <a:spcPct val="80000"/>
              </a:lnSpc>
              <a:defRPr/>
            </a:pPr>
            <a:endParaRPr lang="en-US" altLang="en-US" sz="2000" dirty="0"/>
          </a:p>
          <a:p>
            <a:pPr eaLnBrk="1" hangingPunct="1">
              <a:lnSpc>
                <a:spcPct val="80000"/>
              </a:lnSpc>
              <a:defRPr/>
            </a:pPr>
            <a:r>
              <a:rPr lang="en-US" altLang="en-US" sz="2000" dirty="0"/>
              <a:t>Printing a string literal prints that string </a:t>
            </a:r>
            <a:r>
              <a:rPr lang="en-US" altLang="en-US" sz="2000" i="1" dirty="0"/>
              <a:t>literally</a:t>
            </a:r>
            <a:r>
              <a:rPr lang="en-US" altLang="en-US" sz="2000" dirty="0"/>
              <a:t>.</a:t>
            </a:r>
          </a:p>
          <a:p>
            <a:pPr marL="0" indent="0" eaLnBrk="1" hangingPunct="1">
              <a:lnSpc>
                <a:spcPct val="80000"/>
              </a:lnSpc>
              <a:buFontTx/>
              <a:buNone/>
              <a:defRPr/>
            </a:pPr>
            <a:endParaRPr lang="en-US" altLang="en-US" sz="2000" dirty="0"/>
          </a:p>
          <a:p>
            <a:pPr eaLnBrk="1" hangingPunct="1">
              <a:lnSpc>
                <a:spcPct val="80000"/>
              </a:lnSpc>
              <a:defRPr/>
            </a:pPr>
            <a:r>
              <a:rPr lang="en-US" altLang="en-US" sz="2000" dirty="0"/>
              <a:t>Once you set your string variable, don’t use quotes around that name.</a:t>
            </a:r>
          </a:p>
          <a:p>
            <a:pPr eaLnBrk="1" hangingPunct="1">
              <a:lnSpc>
                <a:spcPct val="80000"/>
              </a:lnSpc>
              <a:defRPr/>
            </a:pPr>
            <a:endParaRPr lang="en-US" altLang="en-US" sz="2000" dirty="0"/>
          </a:p>
          <a:p>
            <a:pPr eaLnBrk="1" hangingPunct="1">
              <a:lnSpc>
                <a:spcPct val="80000"/>
              </a:lnSpc>
              <a:defRPr/>
            </a:pPr>
            <a:r>
              <a:rPr lang="en-US" altLang="en-US" sz="2000" dirty="0"/>
              <a:t>Use the variable name </a:t>
            </a:r>
            <a:r>
              <a:rPr lang="en-US" altLang="en-US" sz="2000" i="1" dirty="0"/>
              <a:t>without </a:t>
            </a:r>
            <a:r>
              <a:rPr lang="en-US" altLang="en-US" sz="2000" dirty="0"/>
              <a:t>quotation marks to reference the value.</a:t>
            </a:r>
          </a:p>
          <a:p>
            <a:pPr marL="0" indent="0" eaLnBrk="1" hangingPunct="1">
              <a:lnSpc>
                <a:spcPct val="80000"/>
              </a:lnSpc>
              <a:buFontTx/>
              <a:buNone/>
              <a:defRPr/>
            </a:pPr>
            <a:endParaRPr lang="en-US" altLang="en-US" sz="2000" dirty="0"/>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&gt;&gt;&gt; print(output)</a:t>
            </a:r>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C:/data/clipped.shp</a:t>
            </a:r>
          </a:p>
          <a:p>
            <a:pPr eaLnBrk="1" hangingPunct="1">
              <a:lnSpc>
                <a:spcPct val="80000"/>
              </a:lnSpc>
              <a:buFontTx/>
              <a:buNone/>
              <a:defRPr/>
            </a:pPr>
            <a:endParaRPr lang="en-US" altLang="en-US" sz="28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&gt;&gt;&gt; print("output")</a:t>
            </a:r>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output</a:t>
            </a:r>
            <a:endParaRPr lang="en-US" altLang="en-US" sz="2800" i="1" dirty="0">
              <a:latin typeface="Courier New" panose="02070309020205020404" pitchFamily="49" charset="0"/>
              <a:cs typeface="Courier New" panose="02070309020205020404" pitchFamily="49" charset="0"/>
            </a:endParaRPr>
          </a:p>
        </p:txBody>
      </p:sp>
      <p:sp>
        <p:nvSpPr>
          <p:cNvPr id="14341" name="Line 6">
            <a:extLst>
              <a:ext uri="{FF2B5EF4-FFF2-40B4-BE49-F238E27FC236}">
                <a16:creationId xmlns:a16="http://schemas.microsoft.com/office/drawing/2014/main" id="{571CBB8A-9F9D-9C62-2EDC-03C11E59265D}"/>
              </a:ext>
            </a:extLst>
          </p:cNvPr>
          <p:cNvSpPr>
            <a:spLocks noChangeShapeType="1"/>
          </p:cNvSpPr>
          <p:nvPr/>
        </p:nvSpPr>
        <p:spPr bwMode="auto">
          <a:xfrm flipH="1">
            <a:off x="1676400" y="609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4342" name="Line 8">
            <a:extLst>
              <a:ext uri="{FF2B5EF4-FFF2-40B4-BE49-F238E27FC236}">
                <a16:creationId xmlns:a16="http://schemas.microsoft.com/office/drawing/2014/main" id="{31AD6121-984F-7526-CF60-A4034918EAF8}"/>
              </a:ext>
            </a:extLst>
          </p:cNvPr>
          <p:cNvSpPr>
            <a:spLocks noChangeShapeType="1"/>
          </p:cNvSpPr>
          <p:nvPr/>
        </p:nvSpPr>
        <p:spPr bwMode="auto">
          <a:xfrm flipH="1">
            <a:off x="4572000" y="609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4">
            <a:extLst>
              <a:ext uri="{FF2B5EF4-FFF2-40B4-BE49-F238E27FC236}">
                <a16:creationId xmlns:a16="http://schemas.microsoft.com/office/drawing/2014/main" id="{8F6F83D4-986F-967C-338D-397231E1084C}"/>
              </a:ext>
            </a:extLst>
          </p:cNvPr>
          <p:cNvSpPr>
            <a:spLocks noGrp="1" noChangeArrowheads="1"/>
          </p:cNvSpPr>
          <p:nvPr>
            <p:ph type="body" idx="1"/>
          </p:nvPr>
        </p:nvSpPr>
        <p:spPr>
          <a:xfrm>
            <a:off x="182563" y="798513"/>
            <a:ext cx="3703637" cy="6096000"/>
          </a:xfrm>
        </p:spPr>
        <p:txBody>
          <a:bodyPr/>
          <a:lstStyle/>
          <a:p>
            <a:pPr eaLnBrk="1" hangingPunct="1">
              <a:defRPr/>
            </a:pPr>
            <a:r>
              <a:rPr lang="en-US" altLang="en-US" sz="1800" dirty="0"/>
              <a:t>Can use single, double, or triple quotation marks.</a:t>
            </a:r>
          </a:p>
          <a:p>
            <a:pPr eaLnBrk="1" hangingPunct="1">
              <a:defRPr/>
            </a:pPr>
            <a:endParaRPr lang="en-US" altLang="en-US" sz="1800" dirty="0"/>
          </a:p>
          <a:p>
            <a:pPr eaLnBrk="1" hangingPunct="1">
              <a:defRPr/>
            </a:pPr>
            <a:r>
              <a:rPr lang="en-US" altLang="en-US" sz="1800" dirty="0"/>
              <a:t>Opening and closing quotes match.</a:t>
            </a:r>
          </a:p>
          <a:p>
            <a:pPr eaLnBrk="1" hangingPunct="1">
              <a:defRPr/>
            </a:pPr>
            <a:endParaRPr lang="en-US" altLang="en-US" sz="1800" dirty="0"/>
          </a:p>
          <a:p>
            <a:pPr eaLnBrk="1" hangingPunct="1">
              <a:defRPr/>
            </a:pPr>
            <a:r>
              <a:rPr lang="en-US" altLang="en-US" sz="1800" dirty="0"/>
              <a:t>Embedded quotation marks must be different from outer ones.</a:t>
            </a:r>
          </a:p>
          <a:p>
            <a:pPr eaLnBrk="1" hangingPunct="1">
              <a:defRPr/>
            </a:pPr>
            <a:endParaRPr lang="en-US" altLang="en-US" sz="1800" dirty="0"/>
          </a:p>
          <a:p>
            <a:pPr eaLnBrk="1" hangingPunct="1">
              <a:defRPr/>
            </a:pPr>
            <a:r>
              <a:rPr lang="en-US" altLang="en-US" sz="1800" dirty="0"/>
              <a:t>Strings can contain numbers and special characters. </a:t>
            </a:r>
          </a:p>
          <a:p>
            <a:pPr marL="0" indent="0" eaLnBrk="1" hangingPunct="1">
              <a:buFontTx/>
              <a:buNone/>
              <a:defRPr/>
            </a:pPr>
            <a:endParaRPr lang="en-US" altLang="en-US" sz="1800" dirty="0"/>
          </a:p>
          <a:p>
            <a:pPr eaLnBrk="1" hangingPunct="1">
              <a:defRPr/>
            </a:pPr>
            <a:r>
              <a:rPr lang="en-US" altLang="en-US" sz="1800" dirty="0"/>
              <a:t>Start and end quotes must be on the same line, except if triple quotes or a line continuation character is used.</a:t>
            </a:r>
          </a:p>
          <a:p>
            <a:pPr lvl="1" eaLnBrk="1" hangingPunct="1">
              <a:defRPr/>
            </a:pPr>
            <a:r>
              <a:rPr lang="en-US" altLang="en-US" sz="2000" dirty="0"/>
              <a:t>	</a:t>
            </a:r>
            <a:r>
              <a:rPr lang="en-US" altLang="en-US" sz="1800" dirty="0">
                <a:latin typeface="Courier New" panose="02070309020205020404" pitchFamily="49" charset="0"/>
                <a:cs typeface="Courier New" panose="02070309020205020404" pitchFamily="49" charset="0"/>
              </a:rPr>
              <a:t>	</a:t>
            </a:r>
            <a:endParaRPr lang="en-US" altLang="en-US" sz="1800" b="1" dirty="0">
              <a:solidFill>
                <a:srgbClr val="54B1B8"/>
              </a:solidFill>
              <a:latin typeface="Courier New" panose="02070309020205020404" pitchFamily="49" charset="0"/>
              <a:cs typeface="Courier New" panose="02070309020205020404" pitchFamily="49" charset="0"/>
            </a:endParaRPr>
          </a:p>
        </p:txBody>
      </p:sp>
      <p:sp>
        <p:nvSpPr>
          <p:cNvPr id="16388" name="Rectangle 3">
            <a:extLst>
              <a:ext uri="{FF2B5EF4-FFF2-40B4-BE49-F238E27FC236}">
                <a16:creationId xmlns:a16="http://schemas.microsoft.com/office/drawing/2014/main" id="{FDB82802-8033-31A4-3F97-E6D1EEA89ECC}"/>
              </a:ext>
            </a:extLst>
          </p:cNvPr>
          <p:cNvSpPr>
            <a:spLocks noGrp="1" noChangeArrowheads="1"/>
          </p:cNvSpPr>
          <p:nvPr>
            <p:ph type="title"/>
          </p:nvPr>
        </p:nvSpPr>
        <p:spPr/>
        <p:txBody>
          <a:bodyPr/>
          <a:lstStyle/>
          <a:p>
            <a:pPr eaLnBrk="1" hangingPunct="1"/>
            <a:r>
              <a:rPr lang="en-US" altLang="en-US"/>
              <a:t>Creating string literals</a:t>
            </a:r>
            <a:endParaRPr lang="en-US" altLang="en-US">
              <a:solidFill>
                <a:srgbClr val="0000FF"/>
              </a:solidFill>
              <a:latin typeface="Comic Sans MS" panose="030F0702030302020204" pitchFamily="66" charset="0"/>
            </a:endParaRPr>
          </a:p>
        </p:txBody>
      </p:sp>
      <p:sp>
        <p:nvSpPr>
          <p:cNvPr id="16389" name="Text Box 5">
            <a:extLst>
              <a:ext uri="{FF2B5EF4-FFF2-40B4-BE49-F238E27FC236}">
                <a16:creationId xmlns:a16="http://schemas.microsoft.com/office/drawing/2014/main" id="{13997D1B-F0C3-FE4D-4EC9-933245783425}"/>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sp>
        <p:nvSpPr>
          <p:cNvPr id="2" name="TextBox 1">
            <a:extLst>
              <a:ext uri="{FF2B5EF4-FFF2-40B4-BE49-F238E27FC236}">
                <a16:creationId xmlns:a16="http://schemas.microsoft.com/office/drawing/2014/main" id="{C843EC0C-9B22-FE93-E534-F547ACB13002}"/>
              </a:ext>
            </a:extLst>
          </p:cNvPr>
          <p:cNvSpPr txBox="1">
            <a:spLocks noChangeArrowheads="1"/>
          </p:cNvSpPr>
          <p:nvPr/>
        </p:nvSpPr>
        <p:spPr bwMode="auto">
          <a:xfrm>
            <a:off x="3343275" y="571500"/>
            <a:ext cx="5991225" cy="637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har char="•"/>
              <a:defRPr sz="3200">
                <a:solidFill>
                  <a:schemeClr val="tx1"/>
                </a:solidFill>
                <a:latin typeface="Arial" panose="020B0604020202020204" pitchFamily="34" charset="0"/>
              </a:defRPr>
            </a:lvl1pPr>
            <a:lvl2pPr>
              <a:spcBef>
                <a:spcPct val="20000"/>
              </a:spcBef>
              <a:defRPr sz="2800">
                <a:solidFill>
                  <a:schemeClr val="tx1"/>
                </a:solidFill>
                <a:latin typeface="Arial" panose="020B0604020202020204" pitchFamily="34" charset="0"/>
              </a:defRPr>
            </a:lvl2pPr>
            <a:lvl3pPr>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'I am a string'</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'I am a string'</a:t>
            </a: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"so am I"</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'so am I'</a:t>
            </a: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"Do not do this'</a:t>
            </a:r>
          </a:p>
          <a:p>
            <a:pPr lvl="2" eaLnBrk="1" hangingPunct="1">
              <a:spcBef>
                <a:spcPct val="0"/>
              </a:spcBef>
              <a:buFontTx/>
              <a:buNone/>
            </a:pPr>
            <a:r>
              <a:rPr lang="en-US" altLang="en-US" sz="1600" dirty="0" err="1">
                <a:solidFill>
                  <a:srgbClr val="FF0000"/>
                </a:solidFill>
                <a:latin typeface="Courier New" panose="02070309020205020404" pitchFamily="49" charset="0"/>
                <a:cs typeface="Courier New" panose="02070309020205020404" pitchFamily="49" charset="0"/>
              </a:rPr>
              <a:t>SyntaxError</a:t>
            </a:r>
            <a:endParaRPr lang="en-US" altLang="en-US" sz="1600" dirty="0">
              <a:solidFill>
                <a:srgbClr val="FF0000"/>
              </a:solidFill>
              <a:latin typeface="Courier New" panose="02070309020205020404" pitchFamily="49" charset="0"/>
              <a:cs typeface="Courier New" panose="02070309020205020404" pitchFamily="49" charset="0"/>
            </a:endParaRP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'Don't do this either'</a:t>
            </a:r>
          </a:p>
          <a:p>
            <a:pPr lvl="2" eaLnBrk="1" hangingPunct="1">
              <a:spcBef>
                <a:spcPct val="0"/>
              </a:spcBef>
              <a:buFontTx/>
              <a:buNone/>
            </a:pPr>
            <a:r>
              <a:rPr lang="en-US" altLang="en-US" sz="1600" dirty="0" err="1">
                <a:solidFill>
                  <a:srgbClr val="FF0000"/>
                </a:solidFill>
                <a:latin typeface="Courier New" panose="02070309020205020404" pitchFamily="49" charset="0"/>
                <a:cs typeface="Courier New" panose="02070309020205020404" pitchFamily="49" charset="0"/>
              </a:rPr>
              <a:t>SyntaxError</a:t>
            </a:r>
            <a:endParaRPr lang="en-US" altLang="en-US" sz="1600" dirty="0">
              <a:solidFill>
                <a:srgbClr val="FF0000"/>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"Do this. I'd some eggs"</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"Do this. I'd some eggs"</a:t>
            </a: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"123 like *me* &amp;#%"</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'123 like *me* &amp;#%'</a:t>
            </a:r>
          </a:p>
          <a:p>
            <a:pPr lvl="1" eaLnBrk="1" hangingPunct="1">
              <a:spcBef>
                <a:spcPct val="0"/>
              </a:spcBef>
            </a:pPr>
            <a:endParaRPr lang="en-US" altLang="en-US" sz="1400" dirty="0">
              <a:latin typeface="Courier New" panose="02070309020205020404" pitchFamily="49" charset="0"/>
              <a:cs typeface="Courier New" panose="02070309020205020404" pitchFamily="49" charset="0"/>
            </a:endParaRPr>
          </a:p>
          <a:p>
            <a:pPr lvl="1" eaLnBrk="1" hangingPunct="1">
              <a:spcBef>
                <a:spcPct val="0"/>
              </a:spcBef>
            </a:pPr>
            <a:r>
              <a:rPr lang="en-US" altLang="en-US" sz="1400" dirty="0">
                <a:latin typeface="Courier New" panose="02070309020205020404" pitchFamily="49" charset="0"/>
                <a:cs typeface="Courier New" panose="02070309020205020404" pitchFamily="49" charset="0"/>
              </a:rPr>
              <a:t>    </a:t>
            </a:r>
          </a:p>
          <a:p>
            <a:pPr lvl="1" eaLnBrk="1" hangingPunct="1">
              <a:spcBef>
                <a:spcPct val="0"/>
              </a:spcBef>
            </a:pPr>
            <a:r>
              <a:rPr lang="en-US" altLang="en-US" sz="1400" dirty="0">
                <a:latin typeface="Courier New" panose="02070309020205020404" pitchFamily="49" charset="0"/>
                <a:cs typeface="Courier New" panose="02070309020205020404" pitchFamily="49" charset="0"/>
              </a:rPr>
              <a:t>    &gt;&gt;&gt; letters </a:t>
            </a:r>
            <a:r>
              <a:rPr lang="en-US" altLang="en-US" sz="1400" b="1" dirty="0">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 'a b c</a:t>
            </a:r>
          </a:p>
          <a:p>
            <a:pPr lvl="1" eaLnBrk="1" hangingPunct="1">
              <a:spcBef>
                <a:spcPct val="0"/>
              </a:spcBef>
            </a:pPr>
            <a:r>
              <a:rPr lang="en-US" altLang="en-US" sz="1400" dirty="0">
                <a:solidFill>
                  <a:srgbClr val="FF0000"/>
                </a:solidFill>
                <a:latin typeface="Courier New" panose="02070309020205020404" pitchFamily="49" charset="0"/>
                <a:cs typeface="Courier New" panose="02070309020205020404" pitchFamily="49" charset="0"/>
              </a:rPr>
              <a:t>	</a:t>
            </a:r>
            <a:r>
              <a:rPr lang="en-US" altLang="en-US" sz="1400" dirty="0" err="1">
                <a:solidFill>
                  <a:srgbClr val="FF0000"/>
                </a:solidFill>
                <a:latin typeface="Courier New" panose="02070309020205020404" pitchFamily="49" charset="0"/>
                <a:cs typeface="Courier New" panose="02070309020205020404" pitchFamily="49" charset="0"/>
              </a:rPr>
              <a:t>SyntaxError</a:t>
            </a:r>
            <a:endParaRPr lang="en-US" altLang="en-US" sz="1400" dirty="0">
              <a:solidFill>
                <a:srgbClr val="FF0000"/>
              </a:solidFill>
              <a:latin typeface="Courier New" panose="02070309020205020404" pitchFamily="49" charset="0"/>
              <a:cs typeface="Courier New" panose="02070309020205020404" pitchFamily="49" charset="0"/>
            </a:endParaRPr>
          </a:p>
          <a:p>
            <a:pPr lvl="1" eaLnBrk="1" hangingPunct="1">
              <a:spcBef>
                <a:spcPct val="0"/>
              </a:spcBef>
            </a:pPr>
            <a:br>
              <a:rPr lang="en-US" altLang="en-US" sz="1400" dirty="0">
                <a:latin typeface="Courier New" panose="02070309020205020404" pitchFamily="49" charset="0"/>
                <a:cs typeface="Courier New" panose="02070309020205020404" pitchFamily="49" charset="0"/>
              </a:rPr>
            </a:br>
            <a:r>
              <a:rPr lang="en-US" altLang="en-US" sz="1400" dirty="0">
                <a:latin typeface="Courier New" panose="02070309020205020404" pitchFamily="49" charset="0"/>
                <a:cs typeface="Courier New" panose="02070309020205020404" pitchFamily="49" charset="0"/>
              </a:rPr>
              <a:t>	alphabet </a:t>
            </a:r>
            <a:r>
              <a:rPr lang="en-US" altLang="en-US" sz="1400" b="1" dirty="0">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 """a b c</a:t>
            </a:r>
          </a:p>
          <a:p>
            <a:pPr lvl="2" eaLnBrk="1" hangingPunct="1">
              <a:spcBef>
                <a:spcPct val="0"/>
              </a:spcBef>
              <a:buFontTx/>
              <a:buNone/>
            </a:pPr>
            <a:r>
              <a:rPr lang="en-US" altLang="en-US" sz="1400" dirty="0">
                <a:latin typeface="Courier New" panose="02070309020205020404" pitchFamily="49" charset="0"/>
                <a:cs typeface="Courier New" panose="02070309020205020404" pitchFamily="49" charset="0"/>
              </a:rPr>
              <a:t>d e f"""</a:t>
            </a:r>
          </a:p>
          <a:p>
            <a:pPr lvl="2" eaLnBrk="1" hangingPunct="1">
              <a:spcBef>
                <a:spcPct val="0"/>
              </a:spcBef>
              <a:buFontTx/>
              <a:buNone/>
            </a:pPr>
            <a:r>
              <a:rPr lang="en-US" altLang="en-US" sz="1400" dirty="0">
                <a:latin typeface="Courier New" panose="02070309020205020404" pitchFamily="49" charset="0"/>
                <a:cs typeface="Courier New" panose="02070309020205020404" pitchFamily="49" charset="0"/>
              </a:rPr>
              <a:t>&gt;&gt;&gt; </a:t>
            </a:r>
            <a:r>
              <a:rPr lang="en-US" altLang="en-US" sz="1400" b="1" dirty="0">
                <a:latin typeface="Courier New" panose="02070309020205020404" pitchFamily="49" charset="0"/>
                <a:cs typeface="Courier New" panose="02070309020205020404" pitchFamily="49" charset="0"/>
              </a:rPr>
              <a:t>print</a:t>
            </a:r>
            <a:r>
              <a:rPr lang="en-US" altLang="en-US" sz="1400" dirty="0">
                <a:latin typeface="Courier New" panose="02070309020205020404" pitchFamily="49" charset="0"/>
                <a:cs typeface="Courier New" panose="02070309020205020404" pitchFamily="49" charset="0"/>
              </a:rPr>
              <a:t>(alphabet)</a:t>
            </a:r>
          </a:p>
          <a:p>
            <a:pPr lvl="2" eaLnBrk="1" hangingPunct="1">
              <a:spcBef>
                <a:spcPct val="0"/>
              </a:spcBef>
              <a:buFontTx/>
              <a:buNone/>
            </a:pPr>
            <a:r>
              <a:rPr lang="en-US" altLang="en-US" sz="1400" b="1" dirty="0">
                <a:solidFill>
                  <a:srgbClr val="54B1B8"/>
                </a:solidFill>
                <a:latin typeface="Courier New" panose="02070309020205020404" pitchFamily="49" charset="0"/>
                <a:cs typeface="Courier New" panose="02070309020205020404" pitchFamily="49" charset="0"/>
              </a:rPr>
              <a:t>a b c</a:t>
            </a:r>
          </a:p>
          <a:p>
            <a:pPr lvl="2" eaLnBrk="1" hangingPunct="1">
              <a:spcBef>
                <a:spcPct val="0"/>
              </a:spcBef>
              <a:buFontTx/>
              <a:buNone/>
            </a:pPr>
            <a:r>
              <a:rPr lang="en-US" altLang="en-US" sz="1400" b="1" dirty="0">
                <a:solidFill>
                  <a:srgbClr val="54B1B8"/>
                </a:solidFill>
                <a:latin typeface="Courier New" panose="02070309020205020404" pitchFamily="49" charset="0"/>
                <a:cs typeface="Courier New" panose="02070309020205020404" pitchFamily="49" charset="0"/>
              </a:rPr>
              <a:t>d e f</a:t>
            </a:r>
          </a:p>
          <a:p>
            <a:pPr lvl="2" eaLnBrk="1" hangingPunct="1">
              <a:spcBef>
                <a:spcPct val="0"/>
              </a:spcBef>
              <a:buFontTx/>
              <a:buNone/>
            </a:pPr>
            <a:endParaRPr lang="en-US" altLang="en-US" sz="2000" b="1" dirty="0">
              <a:solidFill>
                <a:srgbClr val="54B1B8"/>
              </a:solidFill>
              <a:latin typeface="Courier New" panose="02070309020205020404" pitchFamily="49" charset="0"/>
              <a:cs typeface="Courier New" panose="02070309020205020404" pitchFamily="49" charset="0"/>
            </a:endParaRPr>
          </a:p>
        </p:txBody>
      </p:sp>
      <p:cxnSp>
        <p:nvCxnSpPr>
          <p:cNvPr id="4" name="Straight Arrow Connector 3">
            <a:extLst>
              <a:ext uri="{FF2B5EF4-FFF2-40B4-BE49-F238E27FC236}">
                <a16:creationId xmlns:a16="http://schemas.microsoft.com/office/drawing/2014/main" id="{0B524391-44D2-5854-2572-2674F945A54D}"/>
              </a:ext>
            </a:extLst>
          </p:cNvPr>
          <p:cNvCxnSpPr>
            <a:cxnSpLocks noChangeShapeType="1"/>
          </p:cNvCxnSpPr>
          <p:nvPr/>
        </p:nvCxnSpPr>
        <p:spPr bwMode="auto">
          <a:xfrm flipH="1">
            <a:off x="6248400" y="3130550"/>
            <a:ext cx="304800" cy="12065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79A5A54F-8515-BFF0-C9D6-52FC7EA27483}"/>
              </a:ext>
            </a:extLst>
          </p:cNvPr>
          <p:cNvCxnSpPr>
            <a:cxnSpLocks noChangeShapeType="1"/>
          </p:cNvCxnSpPr>
          <p:nvPr/>
        </p:nvCxnSpPr>
        <p:spPr bwMode="auto">
          <a:xfrm flipH="1">
            <a:off x="7791450" y="3155950"/>
            <a:ext cx="304800" cy="12065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229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12291">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0"/>
                                          </p:stCondLst>
                                        </p:cTn>
                                        <p:tgtEl>
                                          <p:spTgt spid="12291">
                                            <p:txEl>
                                              <p:pRg st="8" end="8"/>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7" end="17"/>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
                                            <p:txEl>
                                              <p:pRg st="18" end="18"/>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
                                            <p:txEl>
                                              <p:pRg st="19" end="19"/>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
                                            <p:txEl>
                                              <p:pRg st="20" end="20"/>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
                                            <p:txEl>
                                              <p:pRg st="21" end="21"/>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
                                            <p:txEl>
                                              <p:pRg st="22" end="22"/>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
                                            <p:txEl>
                                              <p:pRg st="23" end="23"/>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
                                            <p:txEl>
                                              <p:pRg st="24" end="2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
        <p:nvSpPr>
          <p:cNvPr id="4" name="Rectangle 3">
            <a:extLst>
              <a:ext uri="{FF2B5EF4-FFF2-40B4-BE49-F238E27FC236}">
                <a16:creationId xmlns:a16="http://schemas.microsoft.com/office/drawing/2014/main" id="{14741AEC-8B04-688A-3679-3F9F0536F9DE}"/>
              </a:ext>
            </a:extLst>
          </p:cNvPr>
          <p:cNvSpPr/>
          <p:nvPr/>
        </p:nvSpPr>
        <p:spPr bwMode="auto">
          <a:xfrm>
            <a:off x="0" y="2438400"/>
            <a:ext cx="9144000" cy="44196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652045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a:extLst>
              <a:ext uri="{FF2B5EF4-FFF2-40B4-BE49-F238E27FC236}">
                <a16:creationId xmlns:a16="http://schemas.microsoft.com/office/drawing/2014/main" id="{5AE431E6-8225-BAA2-0CEB-5A0705E6F140}"/>
              </a:ext>
            </a:extLst>
          </p:cNvPr>
          <p:cNvSpPr>
            <a:spLocks noGrp="1" noChangeArrowheads="1"/>
          </p:cNvSpPr>
          <p:nvPr>
            <p:ph type="title"/>
          </p:nvPr>
        </p:nvSpPr>
        <p:spPr/>
        <p:txBody>
          <a:bodyPr/>
          <a:lstStyle/>
          <a:p>
            <a:pPr eaLnBrk="1" hangingPunct="1"/>
            <a:r>
              <a:rPr lang="en-US" altLang="en-US" dirty="0"/>
              <a:t>Built-in data types</a:t>
            </a:r>
          </a:p>
        </p:txBody>
      </p:sp>
      <p:sp>
        <p:nvSpPr>
          <p:cNvPr id="6148" name="Rectangle 3">
            <a:extLst>
              <a:ext uri="{FF2B5EF4-FFF2-40B4-BE49-F238E27FC236}">
                <a16:creationId xmlns:a16="http://schemas.microsoft.com/office/drawing/2014/main" id="{F401FF60-DDCB-73D8-3912-597A105A4EFB}"/>
              </a:ext>
            </a:extLst>
          </p:cNvPr>
          <p:cNvSpPr>
            <a:spLocks noGrp="1" noChangeArrowheads="1"/>
          </p:cNvSpPr>
          <p:nvPr>
            <p:ph type="body" idx="1"/>
          </p:nvPr>
        </p:nvSpPr>
        <p:spPr/>
        <p:txBody>
          <a:bodyPr/>
          <a:lstStyle/>
          <a:p>
            <a:pPr eaLnBrk="1" hangingPunct="1">
              <a:lnSpc>
                <a:spcPct val="90000"/>
              </a:lnSpc>
            </a:pPr>
            <a:r>
              <a:rPr lang="en-US" altLang="en-US" sz="2400" dirty="0"/>
              <a:t>numbers  	        	</a:t>
            </a:r>
            <a:endParaRPr lang="en-US" altLang="en-US" sz="2400" u="sng" dirty="0"/>
          </a:p>
          <a:p>
            <a:pPr marL="857250" lvl="2" indent="0" eaLnBrk="1" hangingPunct="1">
              <a:lnSpc>
                <a:spcPct val="90000"/>
              </a:lnSpc>
              <a:buNone/>
            </a:pPr>
            <a:r>
              <a:rPr lang="en-US" altLang="en-US" sz="1600" dirty="0"/>
              <a:t>int 		x = 5</a:t>
            </a:r>
          </a:p>
          <a:p>
            <a:pPr marL="857250" lvl="2" indent="0" eaLnBrk="1" hangingPunct="1">
              <a:lnSpc>
                <a:spcPct val="90000"/>
              </a:lnSpc>
              <a:buNone/>
            </a:pPr>
            <a:r>
              <a:rPr lang="en-US" altLang="en-US" sz="1600" dirty="0"/>
              <a:t>float		x = 5.0</a:t>
            </a:r>
          </a:p>
          <a:p>
            <a:pPr marL="857250" lvl="2" indent="0" eaLnBrk="1" hangingPunct="1">
              <a:lnSpc>
                <a:spcPct val="90000"/>
              </a:lnSpc>
              <a:buNone/>
            </a:pPr>
            <a:r>
              <a:rPr lang="en-US" altLang="en-US" sz="1600" dirty="0"/>
              <a:t>complex		x = 3+4j</a:t>
            </a:r>
          </a:p>
          <a:p>
            <a:pPr marL="457200" lvl="1" indent="0" eaLnBrk="1" hangingPunct="1">
              <a:lnSpc>
                <a:spcPct val="90000"/>
              </a:lnSpc>
            </a:pPr>
            <a:endParaRPr lang="en-US" altLang="en-US" sz="2000" dirty="0"/>
          </a:p>
          <a:p>
            <a:pPr eaLnBrk="1" hangingPunct="1">
              <a:lnSpc>
                <a:spcPct val="90000"/>
              </a:lnSpc>
            </a:pPr>
            <a:r>
              <a:rPr lang="en-US" altLang="en-US" sz="2400" dirty="0"/>
              <a:t>sequences</a:t>
            </a:r>
          </a:p>
          <a:p>
            <a:pPr marL="914400" lvl="2" indent="0" eaLnBrk="1" hangingPunct="1">
              <a:lnSpc>
                <a:spcPct val="90000"/>
              </a:lnSpc>
              <a:buNone/>
            </a:pPr>
            <a:r>
              <a:rPr lang="en-US" altLang="en-US" sz="1600" dirty="0"/>
              <a:t>string 		x = "Ken"</a:t>
            </a:r>
          </a:p>
          <a:p>
            <a:pPr marL="914400" lvl="2" indent="0" eaLnBrk="1" hangingPunct="1">
              <a:lnSpc>
                <a:spcPct val="90000"/>
              </a:lnSpc>
              <a:buNone/>
            </a:pPr>
            <a:r>
              <a:rPr lang="en-US" altLang="en-US" sz="1600" dirty="0"/>
              <a:t>tuple              	x = ( 8, "sky", blue )</a:t>
            </a:r>
          </a:p>
          <a:p>
            <a:pPr marL="914400" lvl="2" indent="0" eaLnBrk="1" hangingPunct="1">
              <a:lnSpc>
                <a:spcPct val="90000"/>
              </a:lnSpc>
              <a:buNone/>
            </a:pPr>
            <a:r>
              <a:rPr lang="en-US" altLang="en-US" sz="1600" dirty="0"/>
              <a:t>list		x = [ name, "rule", 2]	</a:t>
            </a:r>
          </a:p>
          <a:p>
            <a:pPr eaLnBrk="1" hangingPunct="1">
              <a:lnSpc>
                <a:spcPct val="90000"/>
              </a:lnSpc>
            </a:pPr>
            <a:endParaRPr lang="en-US" altLang="en-US" sz="2400" dirty="0"/>
          </a:p>
          <a:p>
            <a:pPr eaLnBrk="1" hangingPunct="1">
              <a:lnSpc>
                <a:spcPct val="90000"/>
              </a:lnSpc>
            </a:pPr>
            <a:r>
              <a:rPr lang="en-US" altLang="en-US" sz="2400" dirty="0"/>
              <a:t>set types </a:t>
            </a:r>
          </a:p>
          <a:p>
            <a:pPr lvl="1" eaLnBrk="1" hangingPunct="1">
              <a:lnSpc>
                <a:spcPct val="90000"/>
              </a:lnSpc>
            </a:pPr>
            <a:r>
              <a:rPr lang="en-US" altLang="en-US" sz="1600" dirty="0"/>
              <a:t>		set                           x = {"OK", "PA", "NC", "MD"}</a:t>
            </a:r>
          </a:p>
          <a:p>
            <a:pPr lvl="1" eaLnBrk="1" hangingPunct="1">
              <a:lnSpc>
                <a:spcPct val="90000"/>
              </a:lnSpc>
            </a:pPr>
            <a:endParaRPr lang="en-US" altLang="en-US" sz="1600" dirty="0"/>
          </a:p>
          <a:p>
            <a:pPr eaLnBrk="1" hangingPunct="1">
              <a:lnSpc>
                <a:spcPct val="90000"/>
              </a:lnSpc>
            </a:pPr>
            <a:r>
              <a:rPr lang="en-US" altLang="en-US" sz="2400" dirty="0"/>
              <a:t>mappings</a:t>
            </a:r>
          </a:p>
          <a:p>
            <a:pPr marL="800100" lvl="2" indent="0" eaLnBrk="1" hangingPunct="1">
              <a:lnSpc>
                <a:spcPct val="90000"/>
              </a:lnSpc>
              <a:buNone/>
            </a:pPr>
            <a:r>
              <a:rPr lang="en-US" altLang="en-US" sz="1600" dirty="0"/>
              <a:t>dictionary     	x = { 13 : "Joe", 58 : "Ida"}</a:t>
            </a:r>
          </a:p>
          <a:p>
            <a:pPr marL="800100" lvl="2" indent="0" eaLnBrk="1" hangingPunct="1">
              <a:lnSpc>
                <a:spcPct val="90000"/>
              </a:lnSpc>
            </a:pPr>
            <a:endParaRPr lang="en-US" altLang="en-US" sz="2000" dirty="0"/>
          </a:p>
          <a:p>
            <a:pPr eaLnBrk="1" hangingPunct="1">
              <a:lnSpc>
                <a:spcPct val="90000"/>
              </a:lnSpc>
            </a:pPr>
            <a:r>
              <a:rPr lang="en-US" altLang="en-US" sz="2400" dirty="0"/>
              <a:t>others (Booleans, functions, modules, and classes)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a:extLst>
              <a:ext uri="{FF2B5EF4-FFF2-40B4-BE49-F238E27FC236}">
                <a16:creationId xmlns:a16="http://schemas.microsoft.com/office/drawing/2014/main" id="{4A5463C5-B678-7509-53E1-B543FC5432B0}"/>
              </a:ext>
            </a:extLst>
          </p:cNvPr>
          <p:cNvSpPr>
            <a:spLocks noGrp="1" noChangeArrowheads="1"/>
          </p:cNvSpPr>
          <p:nvPr>
            <p:ph type="title"/>
          </p:nvPr>
        </p:nvSpPr>
        <p:spPr/>
        <p:txBody>
          <a:bodyPr/>
          <a:lstStyle/>
          <a:p>
            <a:pPr eaLnBrk="1" hangingPunct="1"/>
            <a:r>
              <a:rPr lang="en-US" altLang="en-US" sz="3600"/>
              <a:t>Line continuation character (\)</a:t>
            </a:r>
          </a:p>
        </p:txBody>
      </p:sp>
      <p:sp>
        <p:nvSpPr>
          <p:cNvPr id="5124" name="Rectangle 3">
            <a:extLst>
              <a:ext uri="{FF2B5EF4-FFF2-40B4-BE49-F238E27FC236}">
                <a16:creationId xmlns:a16="http://schemas.microsoft.com/office/drawing/2014/main" id="{48B12BC5-4A79-8ED1-79CE-D88C7C55AEBC}"/>
              </a:ext>
            </a:extLst>
          </p:cNvPr>
          <p:cNvSpPr>
            <a:spLocks noGrp="1" noChangeArrowheads="1"/>
          </p:cNvSpPr>
          <p:nvPr>
            <p:ph type="body" idx="1"/>
          </p:nvPr>
        </p:nvSpPr>
        <p:spPr/>
        <p:txBody>
          <a:bodyPr/>
          <a:lstStyle/>
          <a:p>
            <a:pPr marL="0" indent="0" eaLnBrk="1" hangingPunct="1">
              <a:buFontTx/>
              <a:buNone/>
              <a:defRPr/>
            </a:pPr>
            <a:r>
              <a:rPr lang="en-US" sz="1400" dirty="0"/>
              <a:t>&gt;&gt;&gt; </a:t>
            </a:r>
            <a:r>
              <a:rPr lang="en-US" sz="1400" dirty="0" err="1">
                <a:latin typeface="Courier New" panose="02070309020205020404" pitchFamily="49" charset="0"/>
                <a:cs typeface="Courier New" panose="02070309020205020404" pitchFamily="49" charset="0"/>
              </a:rPr>
              <a:t>spatial_reference</a:t>
            </a:r>
            <a:r>
              <a:rPr lang="en-US" sz="1400" dirty="0">
                <a:latin typeface="Courier New" panose="02070309020205020404" pitchFamily="49" charset="0"/>
                <a:cs typeface="Courier New" panose="02070309020205020404" pitchFamily="49" charset="0"/>
              </a:rPr>
              <a:t> = 'GEOGCS["GCS_HD1909",DATUM["D_Hungarian_Datum_1909",</a:t>
            </a:r>
          </a:p>
          <a:p>
            <a:pPr marL="0" indent="0" eaLnBrk="1" hangingPunct="1">
              <a:buFontTx/>
              <a:buNone/>
              <a:defRPr/>
            </a:pPr>
            <a:r>
              <a:rPr lang="en-US" sz="1400" dirty="0">
                <a:latin typeface="Courier New" panose="02070309020205020404" pitchFamily="49" charset="0"/>
                <a:cs typeface="Courier New" panose="02070309020205020404" pitchFamily="49" charset="0"/>
              </a:rPr>
              <a:t>SPHEROID["Bessel_1841",6377397.155,299.1528128]],</a:t>
            </a:r>
          </a:p>
          <a:p>
            <a:pPr marL="0" indent="0" eaLnBrk="1" hangingPunct="1">
              <a:buFontTx/>
              <a:buNone/>
              <a:defRPr/>
            </a:pPr>
            <a:r>
              <a:rPr lang="en-US" sz="1400" dirty="0">
                <a:latin typeface="Courier New" panose="02070309020205020404" pitchFamily="49" charset="0"/>
                <a:cs typeface="Courier New" panose="02070309020205020404" pitchFamily="49" charset="0"/>
              </a:rPr>
              <a:t>PRIMEM["Greenwich",0.0],UNIT["Degree",0.0174532925199433]]‘</a:t>
            </a: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p>
          <a:p>
            <a:pPr eaLnBrk="1" hangingPunct="1">
              <a:defRPr/>
            </a:pPr>
            <a:r>
              <a:rPr lang="en-US" sz="1400" dirty="0"/>
              <a:t>To avoid scrolling, use line width &lt; 90 characters (roughly)</a:t>
            </a:r>
          </a:p>
          <a:p>
            <a:pPr marL="0" indent="0" eaLnBrk="1" hangingPunct="1">
              <a:buFontTx/>
              <a:buNone/>
              <a:defRPr/>
            </a:pPr>
            <a:endParaRPr lang="en-US" sz="1400" i="1" dirty="0">
              <a:latin typeface="Courier New" panose="02070309020205020404" pitchFamily="49" charset="0"/>
              <a:cs typeface="Courier New" panose="02070309020205020404" pitchFamily="49" charset="0"/>
            </a:endParaRPr>
          </a:p>
          <a:p>
            <a:pPr marL="0" indent="0" eaLnBrk="1" hangingPunct="1">
              <a:buFontTx/>
              <a:buNone/>
              <a:defRPr/>
            </a:pPr>
            <a:r>
              <a:rPr lang="en-US" sz="1400" i="1" dirty="0">
                <a:latin typeface="Courier New" panose="02070309020205020404" pitchFamily="49" charset="0"/>
                <a:cs typeface="Courier New" panose="02070309020205020404" pitchFamily="49" charset="0"/>
              </a:rPr>
              <a:t>&gt;&gt;&gt; # Find the number of characters in the </a:t>
            </a:r>
            <a:r>
              <a:rPr lang="en-US" sz="1400" i="1" dirty="0" err="1">
                <a:latin typeface="Courier New" panose="02070309020205020404" pitchFamily="49" charset="0"/>
                <a:cs typeface="Courier New" panose="02070309020205020404" pitchFamily="49" charset="0"/>
              </a:rPr>
              <a:t>spatial_reference</a:t>
            </a:r>
            <a:r>
              <a:rPr lang="en-US" sz="1400" i="1" dirty="0">
                <a:latin typeface="Courier New" panose="02070309020205020404" pitchFamily="49" charset="0"/>
                <a:cs typeface="Courier New" panose="02070309020205020404" pitchFamily="49" charset="0"/>
              </a:rPr>
              <a:t> string</a:t>
            </a: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r>
              <a:rPr lang="en-US" sz="1400" dirty="0">
                <a:latin typeface="Courier New" panose="02070309020205020404" pitchFamily="49" charset="0"/>
                <a:cs typeface="Courier New" panose="02070309020205020404" pitchFamily="49" charset="0"/>
              </a:rPr>
              <a:t>&gt;&gt;&gt; </a:t>
            </a:r>
            <a:r>
              <a:rPr lang="en-US" sz="1400" dirty="0" err="1">
                <a:latin typeface="Courier New" panose="02070309020205020404" pitchFamily="49" charset="0"/>
                <a:cs typeface="Courier New" panose="02070309020205020404" pitchFamily="49" charset="0"/>
              </a:rPr>
              <a:t>len</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spatial_reference</a:t>
            </a:r>
            <a:r>
              <a:rPr lang="en-US" sz="1400" dirty="0">
                <a:latin typeface="Courier New" panose="02070309020205020404" pitchFamily="49" charset="0"/>
                <a:cs typeface="Courier New" panose="02070309020205020404" pitchFamily="49" charset="0"/>
              </a:rPr>
              <a:t>)</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158 </a:t>
            </a: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dirty="0"/>
          </a:p>
          <a:p>
            <a:pPr marL="0" indent="0" eaLnBrk="1" hangingPunct="1">
              <a:buFontTx/>
              <a:buNone/>
              <a:defRPr/>
            </a:pPr>
            <a:br>
              <a:rPr lang="en-US" dirty="0"/>
            </a:br>
            <a:endParaRPr lang="en-US" sz="1200" dirty="0"/>
          </a:p>
          <a:p>
            <a:pPr eaLnBrk="1" hangingPunct="1">
              <a:defRPr/>
            </a:pPr>
            <a:r>
              <a:rPr lang="en-US" altLang="en-US" sz="1400" dirty="0"/>
              <a:t>A string must </a:t>
            </a:r>
          </a:p>
          <a:p>
            <a:pPr lvl="1" eaLnBrk="1" hangingPunct="1">
              <a:defRPr/>
            </a:pPr>
            <a:r>
              <a:rPr lang="en-US" altLang="en-US" sz="1200" dirty="0"/>
              <a:t>start and end a single line   OR</a:t>
            </a:r>
          </a:p>
          <a:p>
            <a:pPr lvl="1" eaLnBrk="1" hangingPunct="1">
              <a:defRPr/>
            </a:pPr>
            <a:r>
              <a:rPr lang="en-US" altLang="en-US" sz="1200" dirty="0"/>
              <a:t>use a line continuation character ( \) at the end of a line of code OR</a:t>
            </a:r>
          </a:p>
          <a:p>
            <a:pPr lvl="1" eaLnBrk="1" hangingPunct="1">
              <a:defRPr/>
            </a:pPr>
            <a:r>
              <a:rPr lang="en-US" altLang="en-US" sz="1200" dirty="0"/>
              <a:t>use triple quotes</a:t>
            </a:r>
          </a:p>
        </p:txBody>
      </p:sp>
      <p:pic>
        <p:nvPicPr>
          <p:cNvPr id="20485" name="Picture 1">
            <a:extLst>
              <a:ext uri="{FF2B5EF4-FFF2-40B4-BE49-F238E27FC236}">
                <a16:creationId xmlns:a16="http://schemas.microsoft.com/office/drawing/2014/main" id="{38938A9C-F0D3-FCEF-8E94-7E21B6DC69A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975" y="4337050"/>
            <a:ext cx="6591300"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6" name="Picture 2">
            <a:extLst>
              <a:ext uri="{FF2B5EF4-FFF2-40B4-BE49-F238E27FC236}">
                <a16:creationId xmlns:a16="http://schemas.microsoft.com/office/drawing/2014/main" id="{290EC36F-021E-074A-E608-6EF5884B023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80975" y="1812925"/>
            <a:ext cx="70421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7" name="Picture 3">
            <a:extLst>
              <a:ext uri="{FF2B5EF4-FFF2-40B4-BE49-F238E27FC236}">
                <a16:creationId xmlns:a16="http://schemas.microsoft.com/office/drawing/2014/main" id="{C3AB58C0-BD0E-1CEF-86E8-1D8B7731974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27013" y="51816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8" name="Line 5">
            <a:extLst>
              <a:ext uri="{FF2B5EF4-FFF2-40B4-BE49-F238E27FC236}">
                <a16:creationId xmlns:a16="http://schemas.microsoft.com/office/drawing/2014/main" id="{B723F9BF-2108-DA02-268E-871650E801C4}"/>
              </a:ext>
            </a:extLst>
          </p:cNvPr>
          <p:cNvSpPr>
            <a:spLocks noChangeShapeType="1"/>
          </p:cNvSpPr>
          <p:nvPr/>
        </p:nvSpPr>
        <p:spPr bwMode="auto">
          <a:xfrm flipH="1" flipV="1">
            <a:off x="6772275" y="4419600"/>
            <a:ext cx="619125" cy="133350"/>
          </a:xfrm>
          <a:prstGeom prst="line">
            <a:avLst/>
          </a:prstGeom>
          <a:noFill/>
          <a:ln w="63500">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489" name="Text Box 6">
            <a:extLst>
              <a:ext uri="{FF2B5EF4-FFF2-40B4-BE49-F238E27FC236}">
                <a16:creationId xmlns:a16="http://schemas.microsoft.com/office/drawing/2014/main" id="{A014AAD7-BCE7-681E-635A-0C898DE4F462}"/>
              </a:ext>
            </a:extLst>
          </p:cNvPr>
          <p:cNvSpPr txBox="1">
            <a:spLocks noChangeArrowheads="1"/>
          </p:cNvSpPr>
          <p:nvPr/>
        </p:nvSpPr>
        <p:spPr bwMode="auto">
          <a:xfrm>
            <a:off x="7223125" y="4337050"/>
            <a:ext cx="1889125" cy="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a:solidFill>
                  <a:schemeClr val="accent2"/>
                </a:solidFill>
              </a:rPr>
              <a:t>syntax error</a:t>
            </a:r>
          </a:p>
          <a:p>
            <a:pPr algn="ctr" eaLnBrk="1" hangingPunct="1">
              <a:spcBef>
                <a:spcPct val="0"/>
              </a:spcBef>
              <a:buFontTx/>
              <a:buNone/>
            </a:pPr>
            <a:r>
              <a:rPr lang="en-US" altLang="en-US" sz="1800">
                <a:solidFill>
                  <a:schemeClr val="accent2"/>
                </a:solidFill>
              </a:rPr>
              <a:t>(script won’t run)</a:t>
            </a:r>
          </a:p>
        </p:txBody>
      </p:sp>
      <p:sp>
        <p:nvSpPr>
          <p:cNvPr id="20490" name="Line 5">
            <a:extLst>
              <a:ext uri="{FF2B5EF4-FFF2-40B4-BE49-F238E27FC236}">
                <a16:creationId xmlns:a16="http://schemas.microsoft.com/office/drawing/2014/main" id="{7EF579D8-001D-0A7A-3DA1-3087EB25EC35}"/>
              </a:ext>
            </a:extLst>
          </p:cNvPr>
          <p:cNvSpPr>
            <a:spLocks noChangeShapeType="1"/>
          </p:cNvSpPr>
          <p:nvPr/>
        </p:nvSpPr>
        <p:spPr bwMode="auto">
          <a:xfrm flipH="1" flipV="1">
            <a:off x="6553200" y="5338763"/>
            <a:ext cx="619125" cy="133350"/>
          </a:xfrm>
          <a:prstGeom prst="line">
            <a:avLst/>
          </a:prstGeom>
          <a:noFill/>
          <a:ln w="63500">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491" name="Text Box 6">
            <a:extLst>
              <a:ext uri="{FF2B5EF4-FFF2-40B4-BE49-F238E27FC236}">
                <a16:creationId xmlns:a16="http://schemas.microsoft.com/office/drawing/2014/main" id="{F3314876-5354-A4C9-CA12-0A4BF6208A94}"/>
              </a:ext>
            </a:extLst>
          </p:cNvPr>
          <p:cNvSpPr txBox="1">
            <a:spLocks noChangeArrowheads="1"/>
          </p:cNvSpPr>
          <p:nvPr/>
        </p:nvSpPr>
        <p:spPr bwMode="auto">
          <a:xfrm>
            <a:off x="6580188" y="5448300"/>
            <a:ext cx="1493837" cy="922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a:solidFill>
                  <a:schemeClr val="accent2"/>
                </a:solidFill>
              </a:rPr>
              <a:t>Line </a:t>
            </a:r>
          </a:p>
          <a:p>
            <a:pPr algn="ctr" eaLnBrk="1" hangingPunct="1">
              <a:spcBef>
                <a:spcPct val="0"/>
              </a:spcBef>
              <a:buFontTx/>
              <a:buNone/>
            </a:pPr>
            <a:r>
              <a:rPr lang="en-US" altLang="en-US" sz="1800">
                <a:solidFill>
                  <a:schemeClr val="accent2"/>
                </a:solidFill>
              </a:rPr>
              <a:t>continuation </a:t>
            </a:r>
          </a:p>
          <a:p>
            <a:pPr algn="ctr" eaLnBrk="1" hangingPunct="1">
              <a:spcBef>
                <a:spcPct val="0"/>
              </a:spcBef>
              <a:buFontTx/>
              <a:buNone/>
            </a:pPr>
            <a:r>
              <a:rPr lang="en-US" altLang="en-US" sz="1800">
                <a:solidFill>
                  <a:schemeClr val="accent2"/>
                </a:solidFill>
              </a:rPr>
              <a:t>characters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a:extLst>
              <a:ext uri="{FF2B5EF4-FFF2-40B4-BE49-F238E27FC236}">
                <a16:creationId xmlns:a16="http://schemas.microsoft.com/office/drawing/2014/main" id="{EFF83284-A1B6-7DA1-24D0-B730F112AE9A}"/>
              </a:ext>
            </a:extLst>
          </p:cNvPr>
          <p:cNvSpPr>
            <a:spLocks noGrp="1" noChangeArrowheads="1"/>
          </p:cNvSpPr>
          <p:nvPr>
            <p:ph type="title"/>
          </p:nvPr>
        </p:nvSpPr>
        <p:spPr/>
        <p:txBody>
          <a:bodyPr/>
          <a:lstStyle/>
          <a:p>
            <a:pPr eaLnBrk="1" hangingPunct="1"/>
            <a:r>
              <a:rPr lang="en-US" altLang="en-US" sz="3600"/>
              <a:t>Line continuation versus triple quote</a:t>
            </a:r>
          </a:p>
        </p:txBody>
      </p:sp>
      <p:sp>
        <p:nvSpPr>
          <p:cNvPr id="22532" name="Rectangle 3">
            <a:extLst>
              <a:ext uri="{FF2B5EF4-FFF2-40B4-BE49-F238E27FC236}">
                <a16:creationId xmlns:a16="http://schemas.microsoft.com/office/drawing/2014/main" id="{9563C1D6-152B-98F6-53AC-1664A10CD2CA}"/>
              </a:ext>
            </a:extLst>
          </p:cNvPr>
          <p:cNvSpPr>
            <a:spLocks noGrp="1" noChangeArrowheads="1"/>
          </p:cNvSpPr>
          <p:nvPr>
            <p:ph type="body" idx="1"/>
          </p:nvPr>
        </p:nvSpPr>
        <p:spPr/>
        <p:txBody>
          <a:bodyPr/>
          <a:lstStyle/>
          <a:p>
            <a:pPr marL="0" indent="0" eaLnBrk="1" hangingPunct="1">
              <a:buFontTx/>
              <a:buNone/>
            </a:pPr>
            <a:r>
              <a:rPr lang="en-US" altLang="en-US" sz="2000"/>
              <a:t>A backslash embedded in a string at the end of a line, </a:t>
            </a:r>
            <a:r>
              <a:rPr lang="en-US" altLang="en-US" sz="2000">
                <a:solidFill>
                  <a:schemeClr val="accent1"/>
                </a:solidFill>
              </a:rPr>
              <a:t>allows a string to be written on more than one line.</a:t>
            </a:r>
          </a:p>
          <a:p>
            <a:pPr marL="0" indent="0" eaLnBrk="1" hangingPunct="1">
              <a:buFontTx/>
              <a:buNone/>
            </a:pPr>
            <a:endParaRPr lang="en-US" altLang="en-US" sz="2000"/>
          </a:p>
          <a:p>
            <a:pPr marL="0" indent="0" eaLnBrk="1" hangingPunct="1">
              <a:buFontTx/>
              <a:buNone/>
            </a:pPr>
            <a:r>
              <a:rPr lang="en-US" altLang="en-US" sz="2000"/>
              <a:t>Triple quotes </a:t>
            </a:r>
            <a:r>
              <a:rPr lang="en-US" altLang="en-US" sz="2000">
                <a:solidFill>
                  <a:schemeClr val="accent1"/>
                </a:solidFill>
              </a:rPr>
              <a:t>allows a string to be written on more than one line.</a:t>
            </a:r>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p:txBody>
      </p:sp>
      <p:graphicFrame>
        <p:nvGraphicFramePr>
          <p:cNvPr id="5" name="Table 4">
            <a:extLst>
              <a:ext uri="{FF2B5EF4-FFF2-40B4-BE49-F238E27FC236}">
                <a16:creationId xmlns:a16="http://schemas.microsoft.com/office/drawing/2014/main" id="{9430D7AF-FAB8-77A0-BB43-DCB11418B161}"/>
              </a:ext>
            </a:extLst>
          </p:cNvPr>
          <p:cNvGraphicFramePr>
            <a:graphicFrameLocks noGrp="1"/>
          </p:cNvGraphicFramePr>
          <p:nvPr>
            <p:extLst>
              <p:ext uri="{D42A27DB-BD31-4B8C-83A1-F6EECF244321}">
                <p14:modId xmlns:p14="http://schemas.microsoft.com/office/powerpoint/2010/main" val="3218771314"/>
              </p:ext>
            </p:extLst>
          </p:nvPr>
        </p:nvGraphicFramePr>
        <p:xfrm>
          <a:off x="152400" y="2514600"/>
          <a:ext cx="8229600" cy="4019550"/>
        </p:xfrm>
        <a:graphic>
          <a:graphicData uri="http://schemas.openxmlformats.org/drawingml/2006/table">
            <a:tbl>
              <a:tblPr firstRow="1" bandRow="1">
                <a:tableStyleId>{5C22544A-7EE6-4342-B048-85BDC9FD1C3A}</a:tableStyleId>
              </a:tblPr>
              <a:tblGrid>
                <a:gridCol w="3886200">
                  <a:extLst>
                    <a:ext uri="{9D8B030D-6E8A-4147-A177-3AD203B41FA5}">
                      <a16:colId xmlns:a16="http://schemas.microsoft.com/office/drawing/2014/main" val="20000"/>
                    </a:ext>
                  </a:extLst>
                </a:gridCol>
                <a:gridCol w="4343400">
                  <a:extLst>
                    <a:ext uri="{9D8B030D-6E8A-4147-A177-3AD203B41FA5}">
                      <a16:colId xmlns:a16="http://schemas.microsoft.com/office/drawing/2014/main" val="20001"/>
                    </a:ext>
                  </a:extLst>
                </a:gridCol>
              </a:tblGrid>
              <a:tr h="396253">
                <a:tc>
                  <a:txBody>
                    <a:bodyPr/>
                    <a:lstStyle/>
                    <a:p>
                      <a:r>
                        <a:rPr lang="en-US" sz="2000" dirty="0">
                          <a:solidFill>
                            <a:schemeClr val="accent2"/>
                          </a:solidFill>
                        </a:rPr>
                        <a:t>Line continuation</a:t>
                      </a:r>
                    </a:p>
                  </a:txBody>
                  <a:tcPr marT="45721" marB="4572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a:solidFill>
                            <a:schemeClr val="accent2"/>
                          </a:solidFill>
                        </a:rPr>
                        <a:t>Triple quotes</a:t>
                      </a:r>
                    </a:p>
                  </a:txBody>
                  <a:tcPr marT="45721" marB="45721">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2529920">
                <a:tc>
                  <a:txBody>
                    <a:bodyPr/>
                    <a:lstStyle/>
                    <a:p>
                      <a:pPr marL="0" indent="0" eaLnBrk="1" hangingPunct="1">
                        <a:buFontTx/>
                        <a:buNone/>
                        <a:defRPr/>
                      </a:pPr>
                      <a:r>
                        <a:rPr lang="pt-BR" sz="2000" dirty="0"/>
                        <a:t>lettersLC </a:t>
                      </a:r>
                      <a:r>
                        <a:rPr lang="pt-BR" sz="2000" b="1" dirty="0"/>
                        <a:t>=</a:t>
                      </a:r>
                      <a:r>
                        <a:rPr lang="pt-BR" sz="2000" dirty="0"/>
                        <a:t> 'a b c \</a:t>
                      </a:r>
                      <a:br>
                        <a:rPr lang="pt-BR" sz="2000" dirty="0"/>
                      </a:br>
                      <a:r>
                        <a:rPr lang="pt-BR" sz="2000" dirty="0"/>
                        <a:t>d e f \ </a:t>
                      </a:r>
                      <a:br>
                        <a:rPr lang="pt-BR" sz="2000" dirty="0"/>
                      </a:br>
                      <a:r>
                        <a:rPr lang="pt-BR" sz="2000" dirty="0"/>
                        <a:t>g h i'</a:t>
                      </a:r>
                      <a:br>
                        <a:rPr lang="pt-BR" sz="2000" dirty="0"/>
                      </a:br>
                      <a:br>
                        <a:rPr lang="pt-BR" sz="2000" dirty="0"/>
                      </a:br>
                      <a:r>
                        <a:rPr lang="pt-BR" sz="2000" dirty="0"/>
                        <a:t>&gt;&gt;&gt; </a:t>
                      </a:r>
                      <a:r>
                        <a:rPr lang="pt-BR" sz="2000" b="0" dirty="0"/>
                        <a:t>print</a:t>
                      </a:r>
                      <a:r>
                        <a:rPr lang="pt-BR" sz="2000" b="1" dirty="0"/>
                        <a:t>(</a:t>
                      </a:r>
                      <a:r>
                        <a:rPr lang="pt-BR" sz="2000" dirty="0"/>
                        <a:t>lettersLC)</a:t>
                      </a:r>
                    </a:p>
                    <a:p>
                      <a:pPr marL="0" indent="0" eaLnBrk="1" hangingPunct="1">
                        <a:buFontTx/>
                        <a:buNone/>
                        <a:defRPr/>
                      </a:pPr>
                      <a:r>
                        <a:rPr lang="pt-BR" sz="2000" b="0" dirty="0">
                          <a:solidFill>
                            <a:srgbClr val="54B1B8"/>
                          </a:solidFill>
                        </a:rPr>
                        <a:t>a b c d e f g h i</a:t>
                      </a:r>
                      <a:endParaRPr lang="en-US" sz="2000" b="0" dirty="0">
                        <a:solidFill>
                          <a:srgbClr val="54B1B8"/>
                        </a:solidFill>
                      </a:endParaRPr>
                    </a:p>
                    <a:p>
                      <a:endParaRPr lang="en-US" sz="2000" dirty="0"/>
                    </a:p>
                  </a:txBody>
                  <a:tcPr marT="45721" marB="4572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lvl="0" eaLnBrk="1" hangingPunct="1"/>
                      <a:r>
                        <a:rPr lang="en-US" altLang="en-US" sz="2000" dirty="0" err="1"/>
                        <a:t>lettersTQ</a:t>
                      </a:r>
                      <a:r>
                        <a:rPr lang="en-US" altLang="en-US" sz="2000" dirty="0"/>
                        <a:t> </a:t>
                      </a:r>
                      <a:r>
                        <a:rPr lang="en-US" altLang="en-US" sz="2000" b="1" dirty="0"/>
                        <a:t>=</a:t>
                      </a:r>
                      <a:r>
                        <a:rPr lang="en-US" altLang="en-US" sz="2000" dirty="0"/>
                        <a:t> </a:t>
                      </a:r>
                      <a:r>
                        <a:rPr lang="pt-BR" sz="2000" dirty="0"/>
                        <a:t>'''</a:t>
                      </a:r>
                      <a:r>
                        <a:rPr lang="en-US" altLang="en-US" sz="2000" dirty="0"/>
                        <a:t>a b c</a:t>
                      </a:r>
                    </a:p>
                    <a:p>
                      <a:pPr lvl="0" eaLnBrk="1" hangingPunct="1">
                        <a:buFontTx/>
                        <a:buNone/>
                      </a:pPr>
                      <a:r>
                        <a:rPr lang="en-US" altLang="en-US" sz="2000" dirty="0"/>
                        <a:t>d e f</a:t>
                      </a:r>
                    </a:p>
                    <a:p>
                      <a:pPr lvl="0" eaLnBrk="1" hangingPunct="1">
                        <a:buFontTx/>
                        <a:buNone/>
                      </a:pPr>
                      <a:r>
                        <a:rPr lang="en-US" altLang="en-US" sz="2000" dirty="0"/>
                        <a:t>g h </a:t>
                      </a:r>
                      <a:r>
                        <a:rPr lang="en-US" altLang="en-US" sz="2000" dirty="0" err="1"/>
                        <a:t>i</a:t>
                      </a:r>
                      <a:r>
                        <a:rPr lang="pt-BR" sz="2000" dirty="0"/>
                        <a:t>'''</a:t>
                      </a:r>
                      <a:endParaRPr lang="en-US" altLang="en-US" sz="2000" dirty="0"/>
                    </a:p>
                    <a:p>
                      <a:pPr lvl="0" eaLnBrk="1" hangingPunct="1">
                        <a:buFontTx/>
                        <a:buNone/>
                      </a:pPr>
                      <a:endParaRPr lang="en-US" altLang="en-US" sz="2000" dirty="0"/>
                    </a:p>
                    <a:p>
                      <a:pPr lvl="0" eaLnBrk="1" hangingPunct="1">
                        <a:buFontTx/>
                        <a:buNone/>
                      </a:pPr>
                      <a:r>
                        <a:rPr lang="en-US" altLang="en-US" sz="2000" dirty="0"/>
                        <a:t>&gt;&gt;&gt;</a:t>
                      </a:r>
                      <a:r>
                        <a:rPr lang="en-US" altLang="en-US" sz="2000" b="0" dirty="0"/>
                        <a:t> print(</a:t>
                      </a:r>
                      <a:r>
                        <a:rPr lang="en-US" altLang="en-US" sz="2000" dirty="0" err="1"/>
                        <a:t>lettersTQ</a:t>
                      </a:r>
                      <a:r>
                        <a:rPr lang="en-US" altLang="en-US" sz="2000" dirty="0"/>
                        <a:t>)</a:t>
                      </a:r>
                    </a:p>
                    <a:p>
                      <a:pPr lvl="0" eaLnBrk="1" hangingPunct="1">
                        <a:buFontTx/>
                        <a:buNone/>
                      </a:pPr>
                      <a:r>
                        <a:rPr lang="en-US" altLang="en-US" sz="2000" b="0" dirty="0">
                          <a:solidFill>
                            <a:srgbClr val="54B1B8"/>
                          </a:solidFill>
                        </a:rPr>
                        <a:t>a b c</a:t>
                      </a:r>
                    </a:p>
                    <a:p>
                      <a:pPr lvl="0" eaLnBrk="1" hangingPunct="1">
                        <a:buFontTx/>
                        <a:buNone/>
                      </a:pPr>
                      <a:r>
                        <a:rPr lang="en-US" altLang="en-US" sz="2000" b="0" dirty="0">
                          <a:solidFill>
                            <a:srgbClr val="54B1B8"/>
                          </a:solidFill>
                        </a:rPr>
                        <a:t>d e f</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2000" b="0" dirty="0">
                          <a:solidFill>
                            <a:srgbClr val="54B1B8"/>
                          </a:solidFill>
                        </a:rPr>
                        <a:t>g h i</a:t>
                      </a:r>
                      <a:endParaRPr lang="en-US" sz="2000" b="0" dirty="0">
                        <a:solidFill>
                          <a:srgbClr val="54B1B8"/>
                        </a:solidFill>
                      </a:endParaRPr>
                    </a:p>
                  </a:txBody>
                  <a:tcPr marT="45721" marB="4572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109337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Preserves</a:t>
                      </a:r>
                      <a:r>
                        <a:rPr lang="en-US" sz="2000" baseline="0" dirty="0"/>
                        <a:t> </a:t>
                      </a:r>
                      <a:r>
                        <a:rPr lang="en-US" sz="2000" dirty="0"/>
                        <a:t>single line spacing</a:t>
                      </a:r>
                    </a:p>
                  </a:txBody>
                  <a:tcPr marT="45721" marB="4572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2000" baseline="0" dirty="0"/>
                        <a:t>Printed on separate lines.</a:t>
                      </a:r>
                      <a:endParaRPr lang="en-US" altLang="en-US" sz="2000" dirty="0"/>
                    </a:p>
                  </a:txBody>
                  <a:tcPr marT="45721" marB="4572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
        <p:nvSpPr>
          <p:cNvPr id="2" name="Rectangle 1">
            <a:extLst>
              <a:ext uri="{FF2B5EF4-FFF2-40B4-BE49-F238E27FC236}">
                <a16:creationId xmlns:a16="http://schemas.microsoft.com/office/drawing/2014/main" id="{2B5BA9DF-328A-BA4D-7AB5-6563460C28C3}"/>
              </a:ext>
            </a:extLst>
          </p:cNvPr>
          <p:cNvSpPr/>
          <p:nvPr/>
        </p:nvSpPr>
        <p:spPr bwMode="auto">
          <a:xfrm>
            <a:off x="0" y="914400"/>
            <a:ext cx="9144000" cy="15240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3" name="Rectangle 2">
            <a:extLst>
              <a:ext uri="{FF2B5EF4-FFF2-40B4-BE49-F238E27FC236}">
                <a16:creationId xmlns:a16="http://schemas.microsoft.com/office/drawing/2014/main" id="{13E970B6-460B-2108-3483-9547D810354E}"/>
              </a:ext>
            </a:extLst>
          </p:cNvPr>
          <p:cNvSpPr/>
          <p:nvPr/>
        </p:nvSpPr>
        <p:spPr bwMode="auto">
          <a:xfrm>
            <a:off x="0" y="5334000"/>
            <a:ext cx="9144000" cy="15240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41603480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40831-6AC7-9149-FE89-9DFC364A1772}"/>
              </a:ext>
            </a:extLst>
          </p:cNvPr>
          <p:cNvSpPr>
            <a:spLocks noGrp="1"/>
          </p:cNvSpPr>
          <p:nvPr>
            <p:ph type="title"/>
          </p:nvPr>
        </p:nvSpPr>
        <p:spPr/>
        <p:txBody>
          <a:bodyPr/>
          <a:lstStyle/>
          <a:p>
            <a:r>
              <a:rPr lang="en-US" dirty="0"/>
              <a:t>Escape sequences for formatting</a:t>
            </a:r>
          </a:p>
        </p:txBody>
      </p:sp>
      <p:sp>
        <p:nvSpPr>
          <p:cNvPr id="3" name="Content Placeholder 2">
            <a:extLst>
              <a:ext uri="{FF2B5EF4-FFF2-40B4-BE49-F238E27FC236}">
                <a16:creationId xmlns:a16="http://schemas.microsoft.com/office/drawing/2014/main" id="{395592DA-10D0-C1FB-33B9-71C3A4994040}"/>
              </a:ext>
            </a:extLst>
          </p:cNvPr>
          <p:cNvSpPr>
            <a:spLocks noGrp="1"/>
          </p:cNvSpPr>
          <p:nvPr>
            <p:ph idx="1"/>
          </p:nvPr>
        </p:nvSpPr>
        <p:spPr>
          <a:xfrm>
            <a:off x="152400" y="914400"/>
            <a:ext cx="8839200" cy="5410200"/>
          </a:xfrm>
        </p:spPr>
        <p:txBody>
          <a:bodyPr/>
          <a:lstStyle/>
          <a:p>
            <a:r>
              <a:rPr lang="en-US" sz="2400" dirty="0"/>
              <a:t>In Python strings, backslash is a special character. </a:t>
            </a:r>
          </a:p>
          <a:p>
            <a:r>
              <a:rPr lang="en-US" altLang="en-US" sz="2400" dirty="0"/>
              <a:t>When followed immediately by certain characters, it signifies an alternative interpretation.</a:t>
            </a:r>
            <a:r>
              <a:rPr lang="en-US" sz="2400" dirty="0"/>
              <a:t> </a:t>
            </a:r>
          </a:p>
          <a:p>
            <a:endParaRPr lang="en-US" sz="2400" dirty="0"/>
          </a:p>
          <a:p>
            <a:endParaRPr lang="en-US" sz="2400" dirty="0"/>
          </a:p>
          <a:p>
            <a:endParaRPr lang="en-US" sz="2400" dirty="0"/>
          </a:p>
          <a:p>
            <a:endParaRPr lang="en-US" sz="2400" dirty="0"/>
          </a:p>
          <a:p>
            <a:endParaRPr lang="en-US" sz="2400" dirty="0"/>
          </a:p>
          <a:p>
            <a:r>
              <a:rPr lang="en-US" sz="2400" dirty="0"/>
              <a:t>Useful for formatting printed data</a:t>
            </a:r>
          </a:p>
          <a:p>
            <a:pPr marL="0" indent="0">
              <a:buNone/>
            </a:pPr>
            <a:endParaRPr lang="en-US" sz="1400" kern="1200" dirty="0">
              <a:latin typeface="Courier New" panose="02070309020205020404" pitchFamily="49" charset="0"/>
              <a:cs typeface="Courier New" panose="02070309020205020404" pitchFamily="49" charset="0"/>
            </a:endParaRPr>
          </a:p>
        </p:txBody>
      </p:sp>
      <p:pic>
        <p:nvPicPr>
          <p:cNvPr id="11" name="Picture 10">
            <a:extLst>
              <a:ext uri="{FF2B5EF4-FFF2-40B4-BE49-F238E27FC236}">
                <a16:creationId xmlns:a16="http://schemas.microsoft.com/office/drawing/2014/main" id="{0360121D-8182-40E2-0A76-CFB5E011B177}"/>
              </a:ext>
            </a:extLst>
          </p:cNvPr>
          <p:cNvPicPr>
            <a:picLocks noChangeAspect="1"/>
          </p:cNvPicPr>
          <p:nvPr/>
        </p:nvPicPr>
        <p:blipFill>
          <a:blip r:embed="rId3"/>
          <a:stretch>
            <a:fillRect/>
          </a:stretch>
        </p:blipFill>
        <p:spPr>
          <a:xfrm>
            <a:off x="914400" y="4873682"/>
            <a:ext cx="3810000" cy="1831918"/>
          </a:xfrm>
          <a:prstGeom prst="rect">
            <a:avLst/>
          </a:prstGeom>
        </p:spPr>
      </p:pic>
      <p:sp>
        <p:nvSpPr>
          <p:cNvPr id="12" name="Text Box 4">
            <a:extLst>
              <a:ext uri="{FF2B5EF4-FFF2-40B4-BE49-F238E27FC236}">
                <a16:creationId xmlns:a16="http://schemas.microsoft.com/office/drawing/2014/main" id="{47BEA1CA-99DC-E059-DBEC-26ABF23C09E9}"/>
              </a:ext>
            </a:extLst>
          </p:cNvPr>
          <p:cNvSpPr txBox="1">
            <a:spLocks noChangeArrowheads="1"/>
          </p:cNvSpPr>
          <p:nvPr/>
        </p:nvSpPr>
        <p:spPr bwMode="auto">
          <a:xfrm>
            <a:off x="990600" y="2209800"/>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dirty="0"/>
              <a:t>Escape sequence examples</a:t>
            </a:r>
          </a:p>
          <a:p>
            <a:pPr eaLnBrk="1" hangingPunct="1">
              <a:spcBef>
                <a:spcPct val="50000"/>
              </a:spcBef>
              <a:buFontTx/>
              <a:buNone/>
            </a:pPr>
            <a:r>
              <a:rPr lang="en-US" altLang="en-US" sz="1600" b="1" dirty="0"/>
              <a:t>\b             backspace</a:t>
            </a:r>
          </a:p>
          <a:p>
            <a:pPr eaLnBrk="1" hangingPunct="1">
              <a:spcBef>
                <a:spcPct val="50000"/>
              </a:spcBef>
              <a:buFontTx/>
              <a:buNone/>
            </a:pPr>
            <a:r>
              <a:rPr lang="en-US" altLang="en-US" sz="1600" b="1" dirty="0"/>
              <a:t>\n	new line</a:t>
            </a:r>
          </a:p>
          <a:p>
            <a:pPr eaLnBrk="1" hangingPunct="1">
              <a:spcBef>
                <a:spcPct val="50000"/>
              </a:spcBef>
              <a:buFontTx/>
              <a:buNone/>
            </a:pPr>
            <a:r>
              <a:rPr lang="en-US" altLang="en-US" sz="1600" b="1" dirty="0"/>
              <a:t>\t	tab</a:t>
            </a:r>
          </a:p>
          <a:p>
            <a:pPr eaLnBrk="1" hangingPunct="1">
              <a:spcBef>
                <a:spcPct val="50000"/>
              </a:spcBef>
              <a:buFontTx/>
              <a:buNone/>
            </a:pPr>
            <a:r>
              <a:rPr lang="en-US" altLang="en-US" sz="1600" b="1" dirty="0"/>
              <a:t>\\              \</a:t>
            </a:r>
          </a:p>
        </p:txBody>
      </p:sp>
    </p:spTree>
    <p:extLst>
      <p:ext uri="{BB962C8B-B14F-4D97-AF65-F5344CB8AC3E}">
        <p14:creationId xmlns:p14="http://schemas.microsoft.com/office/powerpoint/2010/main" val="35803551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
        <p:nvSpPr>
          <p:cNvPr id="2" name="Rectangle 1">
            <a:extLst>
              <a:ext uri="{FF2B5EF4-FFF2-40B4-BE49-F238E27FC236}">
                <a16:creationId xmlns:a16="http://schemas.microsoft.com/office/drawing/2014/main" id="{2B5BA9DF-328A-BA4D-7AB5-6563460C28C3}"/>
              </a:ext>
            </a:extLst>
          </p:cNvPr>
          <p:cNvSpPr/>
          <p:nvPr/>
        </p:nvSpPr>
        <p:spPr bwMode="auto">
          <a:xfrm>
            <a:off x="0" y="914400"/>
            <a:ext cx="9144000" cy="44958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7965782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a:extLst>
              <a:ext uri="{FF2B5EF4-FFF2-40B4-BE49-F238E27FC236}">
                <a16:creationId xmlns:a16="http://schemas.microsoft.com/office/drawing/2014/main" id="{31C6CDC6-E445-D779-9C59-4565E79D4DEC}"/>
              </a:ext>
            </a:extLst>
          </p:cNvPr>
          <p:cNvSpPr>
            <a:spLocks noGrp="1" noChangeArrowheads="1"/>
          </p:cNvSpPr>
          <p:nvPr>
            <p:ph type="title"/>
          </p:nvPr>
        </p:nvSpPr>
        <p:spPr/>
        <p:txBody>
          <a:bodyPr/>
          <a:lstStyle/>
          <a:p>
            <a:pPr eaLnBrk="1" hangingPunct="1"/>
            <a:r>
              <a:rPr lang="en-US" altLang="en-US" sz="3600" dirty="0"/>
              <a:t>File paths</a:t>
            </a:r>
          </a:p>
        </p:txBody>
      </p:sp>
      <p:sp>
        <p:nvSpPr>
          <p:cNvPr id="248835" name="Rectangle 3">
            <a:extLst>
              <a:ext uri="{FF2B5EF4-FFF2-40B4-BE49-F238E27FC236}">
                <a16:creationId xmlns:a16="http://schemas.microsoft.com/office/drawing/2014/main" id="{853AA83E-4259-C037-9891-FE62C6BB6684}"/>
              </a:ext>
            </a:extLst>
          </p:cNvPr>
          <p:cNvSpPr>
            <a:spLocks noGrp="1" noChangeArrowheads="1"/>
          </p:cNvSpPr>
          <p:nvPr>
            <p:ph type="body" idx="1"/>
          </p:nvPr>
        </p:nvSpPr>
        <p:spPr>
          <a:xfrm>
            <a:off x="152400" y="914400"/>
            <a:ext cx="8686800" cy="5943600"/>
          </a:xfrm>
        </p:spPr>
        <p:txBody>
          <a:bodyPr/>
          <a:lstStyle/>
          <a:p>
            <a:pPr marL="0" indent="0" eaLnBrk="1" hangingPunct="1">
              <a:lnSpc>
                <a:spcPct val="90000"/>
              </a:lnSpc>
              <a:buNone/>
            </a:pPr>
            <a:br>
              <a:rPr lang="en-US" altLang="en-US" sz="2400" dirty="0"/>
            </a:br>
            <a:endParaRPr lang="en-US" altLang="en-US" sz="2000" dirty="0"/>
          </a:p>
          <a:p>
            <a:pPr eaLnBrk="1" hangingPunct="1">
              <a:lnSpc>
                <a:spcPct val="90000"/>
              </a:lnSpc>
              <a:buFontTx/>
              <a:buNone/>
            </a:pPr>
            <a:r>
              <a:rPr lang="en-US" altLang="en-US" sz="2400" dirty="0"/>
              <a:t>&gt;&gt;&gt; print("C:\national_data")</a:t>
            </a:r>
          </a:p>
          <a:p>
            <a:pPr eaLnBrk="1" hangingPunct="1">
              <a:lnSpc>
                <a:spcPct val="90000"/>
              </a:lnSpc>
              <a:buFontTx/>
              <a:buNone/>
            </a:pPr>
            <a:r>
              <a:rPr lang="en-US" altLang="en-US" sz="2400" dirty="0">
                <a:solidFill>
                  <a:srgbClr val="54B1B8"/>
                </a:solidFill>
              </a:rPr>
              <a:t>C:</a:t>
            </a:r>
          </a:p>
          <a:p>
            <a:pPr eaLnBrk="1" hangingPunct="1">
              <a:lnSpc>
                <a:spcPct val="90000"/>
              </a:lnSpc>
              <a:buFontTx/>
              <a:buNone/>
            </a:pPr>
            <a:r>
              <a:rPr lang="en-US" altLang="en-US" sz="2400" dirty="0" err="1">
                <a:solidFill>
                  <a:srgbClr val="54B1B8"/>
                </a:solidFill>
              </a:rPr>
              <a:t>ational_data</a:t>
            </a:r>
            <a:endParaRPr lang="en-US" altLang="en-US" sz="2400" dirty="0">
              <a:solidFill>
                <a:srgbClr val="54B1B8"/>
              </a:solidFill>
            </a:endParaRPr>
          </a:p>
          <a:p>
            <a:pPr eaLnBrk="1" hangingPunct="1">
              <a:lnSpc>
                <a:spcPct val="90000"/>
              </a:lnSpc>
              <a:buFontTx/>
              <a:buNone/>
            </a:pPr>
            <a:endParaRPr lang="en-US" altLang="en-US" sz="2400" dirty="0"/>
          </a:p>
          <a:p>
            <a:pPr eaLnBrk="1" hangingPunct="1">
              <a:lnSpc>
                <a:spcPct val="90000"/>
              </a:lnSpc>
              <a:buFontTx/>
              <a:buNone/>
            </a:pPr>
            <a:r>
              <a:rPr lang="en-US" altLang="en-US" sz="2400" i="1" dirty="0">
                <a:solidFill>
                  <a:srgbClr val="669900"/>
                </a:solidFill>
              </a:rPr>
              <a:t># Use / or \\ or r</a:t>
            </a:r>
          </a:p>
          <a:p>
            <a:pPr eaLnBrk="1" hangingPunct="1">
              <a:lnSpc>
                <a:spcPct val="90000"/>
              </a:lnSpc>
              <a:buFontTx/>
              <a:buNone/>
            </a:pPr>
            <a:r>
              <a:rPr lang="en-US" altLang="en-US" sz="2400" dirty="0"/>
              <a:t>&gt;&gt;&gt; print("C:/national_data")  </a:t>
            </a:r>
            <a:r>
              <a:rPr lang="en-US" altLang="en-US" sz="2400" i="1" dirty="0">
                <a:solidFill>
                  <a:srgbClr val="669900"/>
                </a:solidFill>
              </a:rPr>
              <a:t># preferred</a:t>
            </a:r>
          </a:p>
          <a:p>
            <a:pPr eaLnBrk="1" hangingPunct="1">
              <a:lnSpc>
                <a:spcPct val="90000"/>
              </a:lnSpc>
              <a:buFontTx/>
              <a:buNone/>
            </a:pPr>
            <a:r>
              <a:rPr lang="en-US" altLang="en-US" sz="2400" dirty="0">
                <a:solidFill>
                  <a:srgbClr val="54B1B8"/>
                </a:solidFill>
              </a:rPr>
              <a:t>C:/national_data</a:t>
            </a:r>
          </a:p>
          <a:p>
            <a:pPr eaLnBrk="1" hangingPunct="1">
              <a:lnSpc>
                <a:spcPct val="90000"/>
              </a:lnSpc>
              <a:buFontTx/>
              <a:buNone/>
            </a:pPr>
            <a:r>
              <a:rPr lang="en-US" altLang="en-US" sz="2400" dirty="0"/>
              <a:t>&gt;&gt;&gt; print("C:\\national_data")</a:t>
            </a:r>
          </a:p>
          <a:p>
            <a:pPr eaLnBrk="1" hangingPunct="1">
              <a:lnSpc>
                <a:spcPct val="90000"/>
              </a:lnSpc>
              <a:buFontTx/>
              <a:buNone/>
            </a:pPr>
            <a:r>
              <a:rPr lang="en-US" altLang="en-US" sz="2400" dirty="0">
                <a:solidFill>
                  <a:srgbClr val="54B1B8"/>
                </a:solidFill>
              </a:rPr>
              <a:t>C:\national_data</a:t>
            </a:r>
          </a:p>
          <a:p>
            <a:pPr eaLnBrk="1" hangingPunct="1">
              <a:lnSpc>
                <a:spcPct val="90000"/>
              </a:lnSpc>
              <a:buFontTx/>
              <a:buNone/>
            </a:pPr>
            <a:r>
              <a:rPr lang="en-US" altLang="en-US" sz="2400" dirty="0"/>
              <a:t>&gt;&gt;&gt; print(</a:t>
            </a:r>
            <a:r>
              <a:rPr lang="en-US" altLang="en-US" sz="2400" dirty="0" err="1"/>
              <a:t>r"C</a:t>
            </a:r>
            <a:r>
              <a:rPr lang="en-US" altLang="en-US" sz="2400" dirty="0"/>
              <a:t>:\national_data") </a:t>
            </a:r>
            <a:r>
              <a:rPr lang="en-US" altLang="en-US" sz="2400" i="1" dirty="0">
                <a:solidFill>
                  <a:srgbClr val="669900"/>
                </a:solidFill>
              </a:rPr>
              <a:t># raw string</a:t>
            </a:r>
          </a:p>
          <a:p>
            <a:pPr eaLnBrk="1" hangingPunct="1">
              <a:lnSpc>
                <a:spcPct val="90000"/>
              </a:lnSpc>
              <a:buFontTx/>
              <a:buNone/>
            </a:pPr>
            <a:r>
              <a:rPr lang="en-US" altLang="en-US" sz="2400" dirty="0">
                <a:solidFill>
                  <a:srgbClr val="54B1B8"/>
                </a:solidFill>
              </a:rPr>
              <a:t>C:\national_data</a:t>
            </a:r>
          </a:p>
        </p:txBody>
      </p:sp>
      <p:sp>
        <p:nvSpPr>
          <p:cNvPr id="248837" name="Oval 5">
            <a:extLst>
              <a:ext uri="{FF2B5EF4-FFF2-40B4-BE49-F238E27FC236}">
                <a16:creationId xmlns:a16="http://schemas.microsoft.com/office/drawing/2014/main" id="{82EDB2CE-6F70-20A5-024B-DBC6BEB056C0}"/>
              </a:ext>
            </a:extLst>
          </p:cNvPr>
          <p:cNvSpPr>
            <a:spLocks noChangeArrowheads="1"/>
          </p:cNvSpPr>
          <p:nvPr/>
        </p:nvSpPr>
        <p:spPr bwMode="auto">
          <a:xfrm>
            <a:off x="1828800" y="1551214"/>
            <a:ext cx="457200" cy="533400"/>
          </a:xfrm>
          <a:prstGeom prst="ellipse">
            <a:avLst/>
          </a:prstGeom>
          <a:noFill/>
          <a:ln w="38100">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248838" name="Text Box 6">
            <a:extLst>
              <a:ext uri="{FF2B5EF4-FFF2-40B4-BE49-F238E27FC236}">
                <a16:creationId xmlns:a16="http://schemas.microsoft.com/office/drawing/2014/main" id="{44317847-1A68-6A71-1494-FB5B4F4C69A5}"/>
              </a:ext>
            </a:extLst>
          </p:cNvPr>
          <p:cNvSpPr txBox="1">
            <a:spLocks noChangeArrowheads="1"/>
          </p:cNvSpPr>
          <p:nvPr/>
        </p:nvSpPr>
        <p:spPr bwMode="auto">
          <a:xfrm>
            <a:off x="2016034" y="2084614"/>
            <a:ext cx="287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a:solidFill>
                  <a:schemeClr val="accent2"/>
                </a:solidFill>
              </a:rPr>
              <a:t>new line escape sequence</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88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8838"/>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248835">
                                            <p:txEl>
                                              <p:pRg st="5" end="5"/>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24883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8835">
                                            <p:txEl>
                                              <p:pRg st="7" end="7"/>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48835">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8835">
                                            <p:txEl>
                                              <p:pRg st="9" end="9"/>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48835">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883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8837" grpId="0" animBg="1"/>
      <p:bldP spid="24883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75AEB1D1-AD07-CED5-7F87-BC4B20FC61AA}"/>
              </a:ext>
            </a:extLst>
          </p:cNvPr>
          <p:cNvSpPr>
            <a:spLocks noGrp="1"/>
          </p:cNvSpPr>
          <p:nvPr>
            <p:ph type="title"/>
          </p:nvPr>
        </p:nvSpPr>
        <p:spPr/>
        <p:txBody>
          <a:bodyPr/>
          <a:lstStyle/>
          <a:p>
            <a:pPr eaLnBrk="1" hangingPunct="1"/>
            <a:r>
              <a:rPr lang="en-US" altLang="en-US" dirty="0"/>
              <a:t>Raw strings</a:t>
            </a:r>
          </a:p>
        </p:txBody>
      </p:sp>
      <p:sp>
        <p:nvSpPr>
          <p:cNvPr id="26627" name="Content Placeholder 2">
            <a:extLst>
              <a:ext uri="{FF2B5EF4-FFF2-40B4-BE49-F238E27FC236}">
                <a16:creationId xmlns:a16="http://schemas.microsoft.com/office/drawing/2014/main" id="{FCB9A537-9063-1647-0A60-B2B6F54C57A6}"/>
              </a:ext>
            </a:extLst>
          </p:cNvPr>
          <p:cNvSpPr>
            <a:spLocks noGrp="1"/>
          </p:cNvSpPr>
          <p:nvPr>
            <p:ph idx="1"/>
          </p:nvPr>
        </p:nvSpPr>
        <p:spPr/>
        <p:txBody>
          <a:bodyPr/>
          <a:lstStyle/>
          <a:p>
            <a:pPr marL="0" indent="0" eaLnBrk="1" hangingPunct="1">
              <a:buNone/>
            </a:pPr>
            <a:r>
              <a:rPr lang="en-US" altLang="en-US" sz="2400" dirty="0"/>
              <a:t>What does that little r before a string literal do?</a:t>
            </a:r>
          </a:p>
          <a:p>
            <a:pPr lvl="1" eaLnBrk="1" hangingPunct="1"/>
            <a:r>
              <a:rPr lang="en-US" altLang="en-US" sz="2000" i="1" dirty="0"/>
              <a:t>raw</a:t>
            </a:r>
            <a:r>
              <a:rPr lang="en-US" altLang="en-US" sz="2000" dirty="0"/>
              <a:t> string:            </a:t>
            </a:r>
            <a:r>
              <a:rPr lang="en-US" altLang="en-US" sz="2000" dirty="0" err="1"/>
              <a:t>r"C</a:t>
            </a:r>
            <a:r>
              <a:rPr lang="en-US" altLang="en-US" sz="2000" dirty="0"/>
              <a:t>:\temp" </a:t>
            </a:r>
          </a:p>
          <a:p>
            <a:pPr lvl="1" eaLnBrk="1" hangingPunct="1"/>
            <a:r>
              <a:rPr lang="en-US" altLang="en-US" sz="2000" dirty="0"/>
              <a:t>not a raw string:    "C:\temp"</a:t>
            </a:r>
          </a:p>
          <a:p>
            <a:pPr lvl="1" eaLnBrk="1" hangingPunct="1"/>
            <a:endParaRPr lang="en-US" sz="2000" dirty="0">
              <a:solidFill>
                <a:srgbClr val="000000"/>
              </a:solidFill>
              <a:effectLst/>
              <a:latin typeface="Arial" panose="020B0604020202020204" pitchFamily="34" charset="0"/>
              <a:ea typeface="+mn-ea"/>
              <a:cs typeface="+mn-cs"/>
            </a:endParaRPr>
          </a:p>
          <a:p>
            <a:pPr lvl="1" eaLnBrk="1" hangingPunct="1"/>
            <a:r>
              <a:rPr lang="en-US" sz="1800" dirty="0">
                <a:solidFill>
                  <a:srgbClr val="000000"/>
                </a:solidFill>
                <a:effectLst/>
                <a:latin typeface="Arial" panose="020B0604020202020204" pitchFamily="34" charset="0"/>
                <a:ea typeface="+mn-ea"/>
                <a:cs typeface="+mn-cs"/>
              </a:rPr>
              <a:t>In a raw string,</a:t>
            </a:r>
            <a:br>
              <a:rPr lang="en-US" sz="1800" dirty="0">
                <a:solidFill>
                  <a:srgbClr val="000000"/>
                </a:solidFill>
                <a:effectLst/>
                <a:latin typeface="Arial" panose="020B0604020202020204" pitchFamily="34" charset="0"/>
                <a:ea typeface="+mn-ea"/>
                <a:cs typeface="+mn-cs"/>
              </a:rPr>
            </a:br>
            <a:r>
              <a:rPr lang="en-US" sz="1800" dirty="0">
                <a:solidFill>
                  <a:srgbClr val="000000"/>
                </a:solidFill>
                <a:effectLst/>
                <a:latin typeface="Arial" panose="020B0604020202020204" pitchFamily="34" charset="0"/>
                <a:ea typeface="+mn-ea"/>
                <a:cs typeface="+mn-cs"/>
              </a:rPr>
              <a:t>A backslash (\) is interpreted literally, as a backslash.</a:t>
            </a:r>
            <a:br>
              <a:rPr lang="en-US" sz="1800" dirty="0">
                <a:solidFill>
                  <a:srgbClr val="000000"/>
                </a:solidFill>
                <a:effectLst/>
                <a:latin typeface="Arial" panose="020B0604020202020204" pitchFamily="34" charset="0"/>
                <a:ea typeface="+mn-ea"/>
                <a:cs typeface="+mn-cs"/>
              </a:rPr>
            </a:br>
            <a:r>
              <a:rPr lang="en-US" sz="1800" dirty="0">
                <a:solidFill>
                  <a:srgbClr val="000000"/>
                </a:solidFill>
                <a:latin typeface="Arial" panose="020B0604020202020204" pitchFamily="34" charset="0"/>
                <a:ea typeface="+mn-ea"/>
                <a:cs typeface="+mn-cs"/>
              </a:rPr>
              <a:t>T</a:t>
            </a:r>
            <a:r>
              <a:rPr lang="en-US" sz="1800" dirty="0">
                <a:solidFill>
                  <a:srgbClr val="000000"/>
                </a:solidFill>
                <a:effectLst/>
                <a:latin typeface="Arial" panose="020B0604020202020204" pitchFamily="34" charset="0"/>
                <a:ea typeface="+mn-ea"/>
                <a:cs typeface="+mn-cs"/>
              </a:rPr>
              <a:t>here are no "escape sequences" to represent newlines, tabs, etc.</a:t>
            </a:r>
            <a:br>
              <a:rPr lang="en-US" sz="1800" dirty="0">
                <a:solidFill>
                  <a:srgbClr val="000000"/>
                </a:solidFill>
                <a:effectLst/>
                <a:latin typeface="Arial" panose="020B0604020202020204" pitchFamily="34" charset="0"/>
                <a:ea typeface="+mn-ea"/>
                <a:cs typeface="+mn-cs"/>
              </a:rPr>
            </a:br>
            <a:endParaRPr lang="en-US" altLang="en-US" sz="2000" dirty="0"/>
          </a:p>
          <a:p>
            <a:pPr lvl="1" eaLnBrk="1" hangingPunct="1"/>
            <a:endParaRPr lang="en-US" altLang="en-US" sz="1100" dirty="0"/>
          </a:p>
        </p:txBody>
      </p:sp>
      <p:pic>
        <p:nvPicPr>
          <p:cNvPr id="12" name="Picture 11">
            <a:extLst>
              <a:ext uri="{FF2B5EF4-FFF2-40B4-BE49-F238E27FC236}">
                <a16:creationId xmlns:a16="http://schemas.microsoft.com/office/drawing/2014/main" id="{D96C54E4-6FB3-915B-35AE-E44C59E6A7FA}"/>
              </a:ext>
            </a:extLst>
          </p:cNvPr>
          <p:cNvPicPr>
            <a:picLocks noChangeAspect="1"/>
          </p:cNvPicPr>
          <p:nvPr/>
        </p:nvPicPr>
        <p:blipFill rotWithShape="1">
          <a:blip r:embed="rId3"/>
          <a:srcRect t="54710" b="11351"/>
          <a:stretch/>
        </p:blipFill>
        <p:spPr>
          <a:xfrm>
            <a:off x="1818503" y="5410200"/>
            <a:ext cx="4114800" cy="1066800"/>
          </a:xfrm>
          <a:prstGeom prst="rect">
            <a:avLst/>
          </a:prstGeom>
        </p:spPr>
      </p:pic>
      <p:pic>
        <p:nvPicPr>
          <p:cNvPr id="14" name="Picture 13">
            <a:extLst>
              <a:ext uri="{FF2B5EF4-FFF2-40B4-BE49-F238E27FC236}">
                <a16:creationId xmlns:a16="http://schemas.microsoft.com/office/drawing/2014/main" id="{F1134CC2-E633-B891-94A7-EB4FDF3DD993}"/>
              </a:ext>
            </a:extLst>
          </p:cNvPr>
          <p:cNvPicPr>
            <a:picLocks noChangeAspect="1"/>
          </p:cNvPicPr>
          <p:nvPr/>
        </p:nvPicPr>
        <p:blipFill rotWithShape="1">
          <a:blip r:embed="rId3"/>
          <a:srcRect b="54848"/>
          <a:stretch/>
        </p:blipFill>
        <p:spPr>
          <a:xfrm>
            <a:off x="1818503" y="3505200"/>
            <a:ext cx="4114800" cy="141922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2">
            <a:extLst>
              <a:ext uri="{FF2B5EF4-FFF2-40B4-BE49-F238E27FC236}">
                <a16:creationId xmlns:a16="http://schemas.microsoft.com/office/drawing/2014/main" id="{D7982171-8C35-0888-C13C-50D104A5360B}"/>
              </a:ext>
            </a:extLst>
          </p:cNvPr>
          <p:cNvSpPr>
            <a:spLocks noGrp="1" noChangeArrowheads="1"/>
          </p:cNvSpPr>
          <p:nvPr>
            <p:ph type="title"/>
          </p:nvPr>
        </p:nvSpPr>
        <p:spPr/>
        <p:txBody>
          <a:bodyPr/>
          <a:lstStyle/>
          <a:p>
            <a:pPr eaLnBrk="1" hangingPunct="1"/>
            <a:r>
              <a:rPr lang="en-US" altLang="en-US"/>
              <a:t>Common string operations</a:t>
            </a:r>
            <a:endParaRPr lang="en-US" altLang="en-US">
              <a:solidFill>
                <a:srgbClr val="0000FF"/>
              </a:solidFill>
              <a:latin typeface="Comic Sans MS" panose="030F0702030302020204" pitchFamily="66" charset="0"/>
            </a:endParaRPr>
          </a:p>
        </p:txBody>
      </p:sp>
      <p:sp>
        <p:nvSpPr>
          <p:cNvPr id="28676" name="Text Box 4">
            <a:extLst>
              <a:ext uri="{FF2B5EF4-FFF2-40B4-BE49-F238E27FC236}">
                <a16:creationId xmlns:a16="http://schemas.microsoft.com/office/drawing/2014/main" id="{F959BDD0-03A8-F3C8-8B10-A14D00FF5E49}"/>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graphicFrame>
        <p:nvGraphicFramePr>
          <p:cNvPr id="177199" name="Group 47">
            <a:extLst>
              <a:ext uri="{FF2B5EF4-FFF2-40B4-BE49-F238E27FC236}">
                <a16:creationId xmlns:a16="http://schemas.microsoft.com/office/drawing/2014/main" id="{D65AA3DE-2EC3-5A2F-1F52-39F3CDA79AC5}"/>
              </a:ext>
            </a:extLst>
          </p:cNvPr>
          <p:cNvGraphicFramePr>
            <a:graphicFrameLocks noGrp="1"/>
          </p:cNvGraphicFramePr>
          <p:nvPr/>
        </p:nvGraphicFramePr>
        <p:xfrm>
          <a:off x="609600" y="1066800"/>
          <a:ext cx="7924800" cy="5357954"/>
        </p:xfrm>
        <a:graphic>
          <a:graphicData uri="http://schemas.openxmlformats.org/drawingml/2006/table">
            <a:tbl>
              <a:tblPr/>
              <a:tblGrid>
                <a:gridCol w="4267200">
                  <a:extLst>
                    <a:ext uri="{9D8B030D-6E8A-4147-A177-3AD203B41FA5}">
                      <a16:colId xmlns:a16="http://schemas.microsoft.com/office/drawing/2014/main" val="20000"/>
                    </a:ext>
                  </a:extLst>
                </a:gridCol>
                <a:gridCol w="3657600">
                  <a:extLst>
                    <a:ext uri="{9D8B030D-6E8A-4147-A177-3AD203B41FA5}">
                      <a16:colId xmlns:a16="http://schemas.microsoft.com/office/drawing/2014/main" val="20001"/>
                    </a:ext>
                  </a:extLst>
                </a:gridCol>
              </a:tblGrid>
              <a:tr h="133490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indexing (zero-based)</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 = "</a:t>
                      </a:r>
                      <a:r>
                        <a:rPr kumimoji="0" lang="en-US" sz="2400" b="0" i="0" u="none" strike="noStrike" cap="none" normalizeH="0" baseline="0" dirty="0" err="1">
                          <a:ln>
                            <a:noFill/>
                          </a:ln>
                          <a:solidFill>
                            <a:schemeClr val="tx1"/>
                          </a:solidFill>
                          <a:effectLst/>
                          <a:latin typeface="Arial" charset="0"/>
                        </a:rPr>
                        <a:t>abcde</a:t>
                      </a:r>
                      <a:r>
                        <a:rPr kumimoji="0" lang="en-US" sz="2400" b="0" i="0" u="none" strike="noStrike" cap="none" normalizeH="0" baseline="0" dirty="0">
                          <a:ln>
                            <a:noFill/>
                          </a:ln>
                          <a:solidFill>
                            <a:schemeClr val="tx1"/>
                          </a:solidFill>
                          <a:effectLst/>
                          <a:latin typeface="Arial" charset="0"/>
                        </a:rPr>
                        <a:t>"</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x[3]</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‘d’</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33490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concatenation</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600" b="0" i="0" u="none" strike="noStrike" cap="none" normalizeH="0" baseline="0">
                          <a:ln>
                            <a:noFill/>
                          </a:ln>
                          <a:solidFill>
                            <a:schemeClr val="tx1"/>
                          </a:solidFill>
                          <a:effectLst/>
                          <a:latin typeface="Arial" charset="0"/>
                        </a:rPr>
                        <a:t>(from Latin </a:t>
                      </a:r>
                      <a:r>
                        <a:rPr kumimoji="0" lang="en-US" sz="1600" b="0" i="1" u="none" strike="noStrike" cap="none" normalizeH="0" baseline="0">
                          <a:ln>
                            <a:noFill/>
                          </a:ln>
                          <a:solidFill>
                            <a:schemeClr val="tx1"/>
                          </a:solidFill>
                          <a:effectLst/>
                          <a:latin typeface="Arial" charset="0"/>
                        </a:rPr>
                        <a:t>com</a:t>
                      </a:r>
                      <a:r>
                        <a:rPr kumimoji="0" lang="en-US" sz="1600" b="0" i="0" u="none" strike="noStrike" cap="none" normalizeH="0" baseline="0">
                          <a:ln>
                            <a:noFill/>
                          </a:ln>
                          <a:solidFill>
                            <a:schemeClr val="tx1"/>
                          </a:solidFill>
                          <a:effectLst/>
                          <a:latin typeface="Arial" charset="0"/>
                        </a:rPr>
                        <a:t>: together + </a:t>
                      </a:r>
                      <a:r>
                        <a:rPr kumimoji="0" lang="en-US" sz="1600" b="0" i="1" u="none" strike="noStrike" cap="none" normalizeH="0" baseline="0">
                          <a:ln>
                            <a:noFill/>
                          </a:ln>
                          <a:solidFill>
                            <a:schemeClr val="tx1"/>
                          </a:solidFill>
                          <a:effectLst/>
                          <a:latin typeface="Arial" charset="0"/>
                        </a:rPr>
                        <a:t>catena</a:t>
                      </a:r>
                      <a:r>
                        <a:rPr kumimoji="0" lang="en-US" sz="1600" b="0" i="0" u="none" strike="noStrike" cap="none" normalizeH="0" baseline="0">
                          <a:ln>
                            <a:noFill/>
                          </a:ln>
                          <a:solidFill>
                            <a:schemeClr val="tx1"/>
                          </a:solidFill>
                          <a:effectLst/>
                          <a:latin typeface="Arial" charset="0"/>
                        </a:rPr>
                        <a:t>: chain)</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y = "soup"</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 + y</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a:t>
                      </a:r>
                      <a:r>
                        <a:rPr kumimoji="0" lang="en-US" sz="2400" b="1" i="0" u="none" strike="noStrike" cap="none" normalizeH="0" baseline="0" dirty="0" err="1">
                          <a:ln>
                            <a:noFill/>
                          </a:ln>
                          <a:solidFill>
                            <a:srgbClr val="54B1B8"/>
                          </a:solidFill>
                          <a:effectLst/>
                          <a:latin typeface="Arial" charset="0"/>
                        </a:rPr>
                        <a:t>abcdesoup</a:t>
                      </a:r>
                      <a:r>
                        <a:rPr kumimoji="0" lang="en-US" sz="2400" b="1" i="0" u="none" strike="noStrike" cap="none" normalizeH="0" baseline="0" dirty="0">
                          <a:ln>
                            <a:noFill/>
                          </a:ln>
                          <a:solidFill>
                            <a:srgbClr val="54B1B8"/>
                          </a:solidFill>
                          <a:effectLst/>
                          <a:latin typeface="Arial" charset="0"/>
                        </a:rPr>
                        <a:t>’</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96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slicing</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x[1:4]</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a:t>
                      </a:r>
                      <a:r>
                        <a:rPr kumimoji="0" lang="en-US" sz="2400" b="1" i="0" u="none" strike="noStrike" cap="none" normalizeH="0" baseline="0" dirty="0" err="1">
                          <a:ln>
                            <a:noFill/>
                          </a:ln>
                          <a:solidFill>
                            <a:srgbClr val="54B1B8"/>
                          </a:solidFill>
                          <a:effectLst/>
                          <a:latin typeface="Arial" charset="0"/>
                        </a:rPr>
                        <a:t>bcd</a:t>
                      </a:r>
                      <a:r>
                        <a:rPr kumimoji="0" lang="en-US" sz="2400" b="1" i="0" u="none" strike="noStrike" cap="none" normalizeH="0" baseline="0" dirty="0">
                          <a:ln>
                            <a:noFill/>
                          </a:ln>
                          <a:solidFill>
                            <a:srgbClr val="54B1B8"/>
                          </a:solidFill>
                          <a:effectLst/>
                          <a:latin typeface="Arial" charset="0"/>
                        </a:rPr>
                        <a:t>’</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96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Finding length</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a:t>
                      </a:r>
                      <a:r>
                        <a:rPr kumimoji="0" lang="en-US" sz="2400" b="0" i="0" u="none" strike="noStrike" cap="none" normalizeH="0" baseline="0" dirty="0" err="1">
                          <a:ln>
                            <a:noFill/>
                          </a:ln>
                          <a:solidFill>
                            <a:schemeClr val="tx1"/>
                          </a:solidFill>
                          <a:effectLst/>
                          <a:latin typeface="Arial" charset="0"/>
                        </a:rPr>
                        <a:t>len</a:t>
                      </a:r>
                      <a:r>
                        <a:rPr kumimoji="0" lang="en-US" sz="2400" b="0" i="0" u="none" strike="noStrike" cap="none" normalizeH="0" baseline="0" dirty="0">
                          <a:ln>
                            <a:noFill/>
                          </a:ln>
                          <a:solidFill>
                            <a:schemeClr val="tx1"/>
                          </a:solidFill>
                          <a:effectLst/>
                          <a:latin typeface="Arial" charset="0"/>
                        </a:rPr>
                        <a:t>(x)</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5</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896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Checking for membership in</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a:t>
                      </a:r>
                      <a:r>
                        <a:rPr kumimoji="0" lang="en-US" sz="2400" b="0" i="0" u="none" strike="noStrike" cap="none" normalizeH="0" baseline="0" dirty="0" err="1">
                          <a:ln>
                            <a:noFill/>
                          </a:ln>
                          <a:solidFill>
                            <a:schemeClr val="tx1"/>
                          </a:solidFill>
                          <a:effectLst/>
                          <a:latin typeface="Arial" charset="0"/>
                        </a:rPr>
                        <a:t>abc</a:t>
                      </a:r>
                      <a:r>
                        <a:rPr kumimoji="0" lang="en-US" sz="2400" b="0" i="0" u="none" strike="noStrike" cap="none" normalizeH="0" baseline="0" dirty="0">
                          <a:ln>
                            <a:noFill/>
                          </a:ln>
                          <a:solidFill>
                            <a:schemeClr val="tx1"/>
                          </a:solidFill>
                          <a:effectLst/>
                          <a:latin typeface="Arial" charset="0"/>
                        </a:rPr>
                        <a:t>’ in y</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False</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66FE081-2568-6871-E4DE-4F5511D34FDC}"/>
              </a:ext>
            </a:extLst>
          </p:cNvPr>
          <p:cNvSpPr txBox="1">
            <a:spLocks noChangeArrowheads="1"/>
          </p:cNvSpPr>
          <p:nvPr/>
        </p:nvSpPr>
        <p:spPr bwMode="auto">
          <a:xfrm>
            <a:off x="76200" y="5053013"/>
            <a:ext cx="6196013" cy="18049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buFontTx/>
              <a:buNone/>
              <a:defRPr/>
            </a:pPr>
            <a:r>
              <a:rPr lang="en-US" sz="1050" dirty="0">
                <a:latin typeface="Courier New" panose="02070309020205020404" pitchFamily="49" charset="0"/>
                <a:cs typeface="Courier New" panose="02070309020205020404" pitchFamily="49" charset="0"/>
              </a:rPr>
              <a:t># Purpose: Buffer a park varying buffer distances from 1 to 5 miles.</a:t>
            </a:r>
          </a:p>
          <a:p>
            <a:pPr>
              <a:buFontTx/>
              <a:buNone/>
              <a:defRPr/>
            </a:pPr>
            <a:r>
              <a:rPr lang="en-US" sz="1050" dirty="0" err="1">
                <a:latin typeface="Courier New" panose="02070309020205020404" pitchFamily="49" charset="0"/>
                <a:cs typeface="Courier New" panose="02070309020205020404" pitchFamily="49" charset="0"/>
              </a:rPr>
              <a:t>inName</a:t>
            </a:r>
            <a:r>
              <a:rPr lang="en-US" sz="1050" dirty="0">
                <a:latin typeface="Courier New" panose="02070309020205020404" pitchFamily="49" charset="0"/>
                <a:cs typeface="Courier New" panose="02070309020205020404" pitchFamily="49" charset="0"/>
              </a:rPr>
              <a:t> = '</a:t>
            </a:r>
            <a:r>
              <a:rPr lang="en-US" sz="1050" dirty="0" err="1">
                <a:latin typeface="Courier New" panose="02070309020205020404" pitchFamily="49" charset="0"/>
                <a:cs typeface="Courier New" panose="02070309020205020404" pitchFamily="49" charset="0"/>
              </a:rPr>
              <a:t>park.shp</a:t>
            </a:r>
            <a:r>
              <a:rPr lang="en-US" sz="1050" dirty="0">
                <a:latin typeface="Courier New" panose="02070309020205020404" pitchFamily="49" charset="0"/>
                <a:cs typeface="Courier New" panose="02070309020205020404" pitchFamily="49" charset="0"/>
              </a:rPr>
              <a:t>'</a:t>
            </a:r>
          </a:p>
          <a:p>
            <a:pPr>
              <a:buFontTx/>
              <a:buNone/>
              <a:defRPr/>
            </a:pPr>
            <a:r>
              <a:rPr lang="en-US" sz="1050" dirty="0">
                <a:latin typeface="Courier New" panose="02070309020205020404" pitchFamily="49" charset="0"/>
                <a:cs typeface="Courier New" panose="02070309020205020404" pitchFamily="49" charset="0"/>
              </a:rPr>
              <a:t>for </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 in range(1, 6):</a:t>
            </a:r>
          </a:p>
          <a:p>
            <a:pPr>
              <a:buFontTx/>
              <a:buNone/>
              <a:defRPr/>
            </a:pPr>
            <a:r>
              <a:rPr lang="en-US" sz="1050" dirty="0">
                <a:latin typeface="Courier New" panose="02070309020205020404" pitchFamily="49" charset="0"/>
                <a:cs typeface="Courier New" panose="02070309020205020404" pitchFamily="49" charset="0"/>
              </a:rPr>
              <a:t>    # Set the buffer distance based on </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 ('1 miles', '2 miles', ...).</a:t>
            </a:r>
          </a:p>
          <a:p>
            <a:pPr>
              <a:buFontTx/>
              <a:buNone/>
              <a:defRPr/>
            </a:pPr>
            <a:r>
              <a:rPr lang="en-US" sz="1050" dirty="0">
                <a:latin typeface="Courier New" panose="02070309020205020404" pitchFamily="49" charset="0"/>
                <a:cs typeface="Courier New" panose="02070309020205020404" pitchFamily="49" charset="0"/>
              </a:rPr>
              <a:t>    distance = str(num) + ' ' + 'miles'</a:t>
            </a:r>
          </a:p>
          <a:p>
            <a:pPr>
              <a:buFontTx/>
              <a:buNone/>
              <a:defRPr/>
            </a:pPr>
            <a:r>
              <a:rPr lang="en-US" sz="1050" dirty="0">
                <a:latin typeface="Courier New" panose="02070309020205020404" pitchFamily="49" charset="0"/>
                <a:cs typeface="Courier New" panose="02070309020205020404" pitchFamily="49" charset="0"/>
              </a:rPr>
              <a:t>    # Set the output name based on </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 ('buffer1.shp', 'buffer2.shp', ...)</a:t>
            </a:r>
          </a:p>
          <a:p>
            <a:pPr>
              <a:buFontTx/>
              <a:buNone/>
              <a:defRPr/>
            </a:pPr>
            <a:r>
              <a:rPr lang="en-US" sz="1050" dirty="0">
                <a:latin typeface="Courier New" panose="02070309020205020404" pitchFamily="49" charset="0"/>
                <a:cs typeface="Courier New" panose="02070309020205020404" pitchFamily="49" charset="0"/>
              </a:rPr>
              <a:t>    </a:t>
            </a:r>
            <a:r>
              <a:rPr lang="en-US" sz="1050" dirty="0" err="1">
                <a:latin typeface="Courier New" panose="02070309020205020404" pitchFamily="49" charset="0"/>
                <a:cs typeface="Courier New" panose="02070309020205020404" pitchFamily="49" charset="0"/>
              </a:rPr>
              <a:t>outName</a:t>
            </a:r>
            <a:r>
              <a:rPr lang="en-US" sz="1050" dirty="0">
                <a:latin typeface="Courier New" panose="02070309020205020404" pitchFamily="49" charset="0"/>
                <a:cs typeface="Courier New" panose="02070309020205020404" pitchFamily="49" charset="0"/>
              </a:rPr>
              <a:t> = </a:t>
            </a:r>
            <a:r>
              <a:rPr lang="en-US" sz="1050" dirty="0" err="1">
                <a:latin typeface="Courier New" panose="02070309020205020404" pitchFamily="49" charset="0"/>
                <a:cs typeface="Courier New" panose="02070309020205020404" pitchFamily="49" charset="0"/>
              </a:rPr>
              <a:t>outDir</a:t>
            </a:r>
            <a:r>
              <a:rPr lang="en-US" sz="1050" dirty="0">
                <a:latin typeface="Courier New" panose="02070309020205020404" pitchFamily="49" charset="0"/>
                <a:cs typeface="Courier New" panose="02070309020205020404" pitchFamily="49" charset="0"/>
              </a:rPr>
              <a:t> + 'buffer{0}.</a:t>
            </a:r>
            <a:r>
              <a:rPr lang="en-US" sz="1050" dirty="0" err="1">
                <a:latin typeface="Courier New" panose="02070309020205020404" pitchFamily="49" charset="0"/>
                <a:cs typeface="Courier New" panose="02070309020205020404" pitchFamily="49" charset="0"/>
              </a:rPr>
              <a:t>shp</a:t>
            </a:r>
            <a:r>
              <a:rPr lang="en-US" sz="1050" dirty="0">
                <a:latin typeface="Courier New" panose="02070309020205020404" pitchFamily="49" charset="0"/>
                <a:cs typeface="Courier New" panose="02070309020205020404" pitchFamily="49" charset="0"/>
              </a:rPr>
              <a:t>'.format(</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a:t>
            </a:r>
          </a:p>
          <a:p>
            <a:pPr>
              <a:buFontTx/>
              <a:buNone/>
              <a:defRPr/>
            </a:pPr>
            <a:r>
              <a:rPr lang="en-US" sz="1050" dirty="0">
                <a:latin typeface="Courier New" panose="02070309020205020404" pitchFamily="49" charset="0"/>
                <a:cs typeface="Courier New" panose="02070309020205020404" pitchFamily="49" charset="0"/>
              </a:rPr>
              <a:t>    </a:t>
            </a:r>
            <a:r>
              <a:rPr lang="en-US" sz="1050" dirty="0" err="1">
                <a:latin typeface="Courier New" panose="02070309020205020404" pitchFamily="49" charset="0"/>
                <a:cs typeface="Courier New" panose="02070309020205020404" pitchFamily="49" charset="0"/>
              </a:rPr>
              <a:t>arcpy.Buffer_analysis</a:t>
            </a:r>
            <a:r>
              <a:rPr lang="en-US" sz="1050" dirty="0">
                <a:latin typeface="Courier New" panose="02070309020205020404" pitchFamily="49" charset="0"/>
                <a:cs typeface="Courier New" panose="02070309020205020404" pitchFamily="49" charset="0"/>
              </a:rPr>
              <a:t>(</a:t>
            </a:r>
            <a:r>
              <a:rPr lang="en-US" sz="1050" dirty="0" err="1">
                <a:latin typeface="Courier New" panose="02070309020205020404" pitchFamily="49" charset="0"/>
                <a:cs typeface="Courier New" panose="02070309020205020404" pitchFamily="49" charset="0"/>
              </a:rPr>
              <a:t>inName</a:t>
            </a:r>
            <a:r>
              <a:rPr lang="en-US" sz="1050" dirty="0">
                <a:latin typeface="Courier New" panose="02070309020205020404" pitchFamily="49" charset="0"/>
                <a:cs typeface="Courier New" panose="02070309020205020404" pitchFamily="49" charset="0"/>
              </a:rPr>
              <a:t>, </a:t>
            </a:r>
            <a:r>
              <a:rPr lang="en-US" sz="1050" dirty="0" err="1">
                <a:latin typeface="Courier New" panose="02070309020205020404" pitchFamily="49" charset="0"/>
                <a:cs typeface="Courier New" panose="02070309020205020404" pitchFamily="49" charset="0"/>
              </a:rPr>
              <a:t>outName</a:t>
            </a:r>
            <a:r>
              <a:rPr lang="en-US" sz="1050" dirty="0">
                <a:latin typeface="Courier New" panose="02070309020205020404" pitchFamily="49" charset="0"/>
                <a:cs typeface="Courier New" panose="02070309020205020404" pitchFamily="49" charset="0"/>
              </a:rPr>
              <a:t>, distance)</a:t>
            </a:r>
          </a:p>
          <a:p>
            <a:pPr>
              <a:buFontTx/>
              <a:buNone/>
              <a:defRPr/>
            </a:pPr>
            <a:r>
              <a:rPr lang="en-US" sz="1050" dirty="0">
                <a:latin typeface="Courier New" panose="02070309020205020404" pitchFamily="49" charset="0"/>
                <a:cs typeface="Courier New" panose="02070309020205020404" pitchFamily="49" charset="0"/>
              </a:rPr>
              <a:t>    print(f'{</a:t>
            </a:r>
            <a:r>
              <a:rPr lang="en-US" sz="1050" dirty="0" err="1">
                <a:latin typeface="Courier New" panose="02070309020205020404" pitchFamily="49" charset="0"/>
                <a:cs typeface="Courier New" panose="02070309020205020404" pitchFamily="49" charset="0"/>
              </a:rPr>
              <a:t>ourDir</a:t>
            </a:r>
            <a:r>
              <a:rPr lang="en-US" sz="1050" dirty="0">
                <a:latin typeface="Courier New" panose="02070309020205020404" pitchFamily="49" charset="0"/>
                <a:cs typeface="Courier New" panose="02070309020205020404" pitchFamily="49" charset="0"/>
              </a:rPr>
              <a:t>}{</a:t>
            </a:r>
            <a:r>
              <a:rPr lang="en-US" sz="1050" dirty="0" err="1">
                <a:latin typeface="Courier New" panose="02070309020205020404" pitchFamily="49" charset="0"/>
                <a:cs typeface="Courier New" panose="02070309020205020404" pitchFamily="49" charset="0"/>
              </a:rPr>
              <a:t>outName</a:t>
            </a:r>
            <a:r>
              <a:rPr lang="en-US" sz="1050" dirty="0">
                <a:latin typeface="Courier New" panose="02070309020205020404" pitchFamily="49" charset="0"/>
                <a:cs typeface="Courier New" panose="02070309020205020404" pitchFamily="49" charset="0"/>
              </a:rPr>
              <a:t>} created.')</a:t>
            </a:r>
          </a:p>
        </p:txBody>
      </p:sp>
      <p:sp>
        <p:nvSpPr>
          <p:cNvPr id="30724" name="Rectangle 2">
            <a:extLst>
              <a:ext uri="{FF2B5EF4-FFF2-40B4-BE49-F238E27FC236}">
                <a16:creationId xmlns:a16="http://schemas.microsoft.com/office/drawing/2014/main" id="{E3E4811B-37C4-6A12-7FF9-F754F34DE1B1}"/>
              </a:ext>
            </a:extLst>
          </p:cNvPr>
          <p:cNvSpPr>
            <a:spLocks noGrp="1" noChangeArrowheads="1"/>
          </p:cNvSpPr>
          <p:nvPr>
            <p:ph type="title"/>
          </p:nvPr>
        </p:nvSpPr>
        <p:spPr/>
        <p:txBody>
          <a:bodyPr/>
          <a:lstStyle/>
          <a:p>
            <a:pPr eaLnBrk="1" hangingPunct="1"/>
            <a:r>
              <a:rPr lang="en-US" altLang="en-US" sz="3600" dirty="0"/>
              <a:t>Casting (type conversion)</a:t>
            </a:r>
          </a:p>
        </p:txBody>
      </p:sp>
      <p:sp>
        <p:nvSpPr>
          <p:cNvPr id="232451" name="Rectangle 3">
            <a:extLst>
              <a:ext uri="{FF2B5EF4-FFF2-40B4-BE49-F238E27FC236}">
                <a16:creationId xmlns:a16="http://schemas.microsoft.com/office/drawing/2014/main" id="{7B207D22-08F2-D03F-152F-75AF4E1618AF}"/>
              </a:ext>
            </a:extLst>
          </p:cNvPr>
          <p:cNvSpPr>
            <a:spLocks noGrp="1" noChangeArrowheads="1"/>
          </p:cNvSpPr>
          <p:nvPr>
            <p:ph type="body" idx="1"/>
          </p:nvPr>
        </p:nvSpPr>
        <p:spPr>
          <a:xfrm>
            <a:off x="23813" y="762000"/>
            <a:ext cx="8686800" cy="4191000"/>
          </a:xfrm>
        </p:spPr>
        <p:txBody>
          <a:bodyPr/>
          <a:lstStyle/>
          <a:p>
            <a:pPr eaLnBrk="1" hangingPunct="1">
              <a:lnSpc>
                <a:spcPct val="80000"/>
              </a:lnSpc>
              <a:defRPr/>
            </a:pPr>
            <a:endParaRPr lang="en-US" altLang="en-US" sz="1600" dirty="0"/>
          </a:p>
          <a:p>
            <a:pPr eaLnBrk="1" hangingPunct="1">
              <a:lnSpc>
                <a:spcPct val="80000"/>
              </a:lnSpc>
              <a:defRPr/>
            </a:pPr>
            <a:r>
              <a:rPr lang="en-US" altLang="en-US" sz="1600" dirty="0"/>
              <a:t>Casting </a:t>
            </a:r>
          </a:p>
          <a:p>
            <a:pPr lvl="1" eaLnBrk="1" hangingPunct="1">
              <a:lnSpc>
                <a:spcPct val="80000"/>
              </a:lnSpc>
              <a:defRPr/>
            </a:pPr>
            <a:r>
              <a:rPr lang="en-US" altLang="en-US" sz="1200" dirty="0"/>
              <a:t>converts a variable value from one type to another (if possible)</a:t>
            </a:r>
          </a:p>
          <a:p>
            <a:pPr eaLnBrk="1" hangingPunct="1">
              <a:lnSpc>
                <a:spcPct val="80000"/>
              </a:lnSpc>
              <a:defRPr/>
            </a:pPr>
            <a:r>
              <a:rPr lang="en-US" altLang="en-US" sz="1600" dirty="0"/>
              <a:t>Built-in functions: </a:t>
            </a:r>
            <a:r>
              <a:rPr lang="en-US" altLang="en-US" sz="1600" dirty="0" err="1"/>
              <a:t>int</a:t>
            </a:r>
            <a:r>
              <a:rPr lang="en-US" altLang="en-US" sz="1600" dirty="0"/>
              <a:t>(x), float(x), </a:t>
            </a:r>
            <a:r>
              <a:rPr lang="en-US" altLang="en-US" sz="1600" dirty="0" err="1"/>
              <a:t>str</a:t>
            </a:r>
            <a:r>
              <a:rPr lang="en-US" altLang="en-US" sz="1600" dirty="0"/>
              <a:t>(x), list(x)…</a:t>
            </a:r>
          </a:p>
          <a:p>
            <a:pPr eaLnBrk="1" hangingPunct="1">
              <a:lnSpc>
                <a:spcPct val="80000"/>
              </a:lnSpc>
              <a:defRPr/>
            </a:pPr>
            <a:endParaRPr lang="en-US" altLang="en-US" sz="1600" dirty="0"/>
          </a:p>
          <a:p>
            <a:pPr eaLnBrk="1" hangingPunct="1">
              <a:lnSpc>
                <a:spcPct val="80000"/>
              </a:lnSpc>
              <a:defRPr/>
            </a:pPr>
            <a:endParaRPr lang="en-US" altLang="en-US" sz="1600" dirty="0"/>
          </a:p>
          <a:p>
            <a:pPr eaLnBrk="1" hangingPunct="1">
              <a:lnSpc>
                <a:spcPct val="80000"/>
              </a:lnSpc>
              <a:defRPr/>
            </a:pPr>
            <a:endParaRPr lang="en-US" altLang="en-US" sz="1600" dirty="0"/>
          </a:p>
          <a:p>
            <a:pPr eaLnBrk="1" hangingPunct="1">
              <a:lnSpc>
                <a:spcPct val="80000"/>
              </a:lnSpc>
              <a:defRPr/>
            </a:pPr>
            <a:endParaRPr lang="en-US" altLang="en-US" sz="1600" dirty="0"/>
          </a:p>
          <a:p>
            <a:pPr marL="0" indent="0" eaLnBrk="1" hangingPunct="1">
              <a:lnSpc>
                <a:spcPct val="80000"/>
              </a:lnSpc>
              <a:buFontTx/>
              <a:buNone/>
              <a:defRPr/>
            </a:pPr>
            <a:endParaRPr lang="en-US" altLang="en-US" sz="1600" dirty="0"/>
          </a:p>
          <a:p>
            <a:pPr eaLnBrk="1" hangingPunct="1">
              <a:lnSpc>
                <a:spcPct val="80000"/>
              </a:lnSpc>
              <a:defRPr/>
            </a:pPr>
            <a:endParaRPr lang="en-US" altLang="en-US" sz="1600" dirty="0"/>
          </a:p>
          <a:p>
            <a:pPr eaLnBrk="1" hangingPunct="1">
              <a:lnSpc>
                <a:spcPct val="80000"/>
              </a:lnSpc>
              <a:defRPr/>
            </a:pPr>
            <a:endParaRPr lang="en-US" altLang="en-US" sz="1600" dirty="0"/>
          </a:p>
          <a:p>
            <a:pPr eaLnBrk="1" hangingPunct="1">
              <a:lnSpc>
                <a:spcPct val="80000"/>
              </a:lnSpc>
              <a:defRPr/>
            </a:pPr>
            <a:r>
              <a:rPr lang="en-US" altLang="en-US" sz="1600" dirty="0"/>
              <a:t>Measurement units for geospatial tools like buffering, near feature, etc.</a:t>
            </a:r>
          </a:p>
          <a:p>
            <a:pPr marL="0" indent="0" eaLnBrk="1" fontAlgn="auto" hangingPunct="1">
              <a:lnSpc>
                <a:spcPct val="80000"/>
              </a:lnSpc>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&gt;&gt;&gt; </a:t>
            </a:r>
            <a:r>
              <a:rPr lang="en-US" altLang="en-US" sz="1200" kern="1200" dirty="0" err="1">
                <a:solidFill>
                  <a:schemeClr val="dk1"/>
                </a:solidFill>
                <a:latin typeface="Courier New" panose="02070309020205020404" pitchFamily="49" charset="0"/>
                <a:cs typeface="Courier New" panose="02070309020205020404" pitchFamily="49" charset="0"/>
              </a:rPr>
              <a:t>num</a:t>
            </a:r>
            <a:r>
              <a:rPr lang="en-US" altLang="en-US" sz="1200" kern="1200" dirty="0">
                <a:solidFill>
                  <a:schemeClr val="dk1"/>
                </a:solidFill>
                <a:latin typeface="Courier New" panose="02070309020205020404" pitchFamily="49" charset="0"/>
                <a:cs typeface="Courier New" panose="02070309020205020404" pitchFamily="49" charset="0"/>
              </a:rPr>
              <a:t> = 3.8</a:t>
            </a:r>
          </a:p>
          <a:p>
            <a:pPr marL="0" indent="0" eaLnBrk="1" fontAlgn="auto" hangingPunct="1">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&gt;&gt;&gt; unit = "km"</a:t>
            </a:r>
          </a:p>
          <a:p>
            <a:pPr marL="0" indent="0" eaLnBrk="1" fontAlgn="auto" hangingPunct="1">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&gt;&gt;&gt; </a:t>
            </a:r>
            <a:r>
              <a:rPr lang="en-US" altLang="en-US" sz="1200" kern="1200" dirty="0" err="1">
                <a:solidFill>
                  <a:schemeClr val="dk1"/>
                </a:solidFill>
                <a:latin typeface="Courier New" panose="02070309020205020404" pitchFamily="49" charset="0"/>
                <a:cs typeface="Courier New" panose="02070309020205020404" pitchFamily="49" charset="0"/>
              </a:rPr>
              <a:t>buff_dist</a:t>
            </a:r>
            <a:r>
              <a:rPr lang="en-US" altLang="en-US" sz="1200" kern="1200" dirty="0">
                <a:solidFill>
                  <a:schemeClr val="dk1"/>
                </a:solidFill>
                <a:latin typeface="Courier New" panose="02070309020205020404" pitchFamily="49" charset="0"/>
                <a:cs typeface="Courier New" panose="02070309020205020404" pitchFamily="49" charset="0"/>
              </a:rPr>
              <a:t> = </a:t>
            </a:r>
            <a:r>
              <a:rPr lang="en-US" altLang="en-US" sz="1200" kern="1200" dirty="0" err="1">
                <a:solidFill>
                  <a:schemeClr val="dk1"/>
                </a:solidFill>
                <a:latin typeface="Courier New" panose="02070309020205020404" pitchFamily="49" charset="0"/>
                <a:cs typeface="Courier New" panose="02070309020205020404" pitchFamily="49" charset="0"/>
              </a:rPr>
              <a:t>num</a:t>
            </a:r>
            <a:r>
              <a:rPr lang="en-US" altLang="en-US" sz="1200" kern="1200" dirty="0">
                <a:solidFill>
                  <a:schemeClr val="dk1"/>
                </a:solidFill>
                <a:latin typeface="Courier New" panose="02070309020205020404" pitchFamily="49" charset="0"/>
                <a:cs typeface="Courier New" panose="02070309020205020404" pitchFamily="49" charset="0"/>
              </a:rPr>
              <a:t> + unit</a:t>
            </a:r>
          </a:p>
          <a:p>
            <a:pPr marL="0" indent="0" eaLnBrk="1" fontAlgn="auto" hangingPunct="1">
              <a:spcBef>
                <a:spcPts val="0"/>
              </a:spcBef>
              <a:spcAft>
                <a:spcPts val="0"/>
              </a:spcAft>
              <a:buFontTx/>
              <a:buNone/>
              <a:defRPr/>
            </a:pPr>
            <a:r>
              <a:rPr lang="en-US" altLang="en-US" sz="1200" kern="1200" dirty="0" err="1">
                <a:solidFill>
                  <a:schemeClr val="dk1"/>
                </a:solidFill>
                <a:latin typeface="Courier New" panose="02070309020205020404" pitchFamily="49" charset="0"/>
                <a:cs typeface="Courier New" panose="02070309020205020404" pitchFamily="49" charset="0"/>
              </a:rPr>
              <a:t>TypeError</a:t>
            </a:r>
            <a:r>
              <a:rPr lang="en-US" altLang="en-US" sz="1200" kern="1200" dirty="0">
                <a:solidFill>
                  <a:schemeClr val="dk1"/>
                </a:solidFill>
                <a:latin typeface="Courier New" panose="02070309020205020404" pitchFamily="49" charset="0"/>
                <a:cs typeface="Courier New" panose="02070309020205020404" pitchFamily="49" charset="0"/>
              </a:rPr>
              <a:t>: unsupported operand type(s) for +: 'float' and 'str'</a:t>
            </a:r>
          </a:p>
          <a:p>
            <a:pPr marL="0" indent="0" eaLnBrk="1" fontAlgn="auto" hangingPunct="1">
              <a:spcBef>
                <a:spcPts val="0"/>
              </a:spcBef>
              <a:spcAft>
                <a:spcPts val="0"/>
              </a:spcAft>
              <a:buFontTx/>
              <a:buNone/>
              <a:defRPr/>
            </a:pPr>
            <a:br>
              <a:rPr lang="en-US" altLang="en-US" sz="1200" kern="1200" dirty="0">
                <a:solidFill>
                  <a:schemeClr val="dk1"/>
                </a:solidFill>
                <a:latin typeface="Courier New" panose="02070309020205020404" pitchFamily="49" charset="0"/>
                <a:cs typeface="Courier New" panose="02070309020205020404" pitchFamily="49" charset="0"/>
              </a:rPr>
            </a:br>
            <a:r>
              <a:rPr lang="en-US" altLang="en-US" sz="1200" kern="1200" dirty="0">
                <a:solidFill>
                  <a:schemeClr val="dk1"/>
                </a:solidFill>
                <a:latin typeface="Courier New" panose="02070309020205020404" pitchFamily="49" charset="0"/>
                <a:cs typeface="Courier New" panose="02070309020205020404" pitchFamily="49" charset="0"/>
              </a:rPr>
              <a:t>&gt;&gt;&gt; </a:t>
            </a:r>
            <a:r>
              <a:rPr lang="en-US" altLang="en-US" sz="1200" kern="1200" dirty="0" err="1">
                <a:solidFill>
                  <a:schemeClr val="dk1"/>
                </a:solidFill>
                <a:latin typeface="Courier New" panose="02070309020205020404" pitchFamily="49" charset="0"/>
                <a:cs typeface="Courier New" panose="02070309020205020404" pitchFamily="49" charset="0"/>
              </a:rPr>
              <a:t>buff_dist</a:t>
            </a:r>
            <a:r>
              <a:rPr lang="en-US" altLang="en-US" sz="1200" kern="1200" dirty="0">
                <a:solidFill>
                  <a:schemeClr val="dk1"/>
                </a:solidFill>
                <a:latin typeface="Courier New" panose="02070309020205020404" pitchFamily="49" charset="0"/>
                <a:cs typeface="Courier New" panose="02070309020205020404" pitchFamily="49" charset="0"/>
              </a:rPr>
              <a:t> = str(num) + " " + unit</a:t>
            </a:r>
          </a:p>
          <a:p>
            <a:pPr marL="0" indent="0" eaLnBrk="1" fontAlgn="auto" hangingPunct="1">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'3.8 km'</a:t>
            </a:r>
          </a:p>
        </p:txBody>
      </p:sp>
      <p:cxnSp>
        <p:nvCxnSpPr>
          <p:cNvPr id="3" name="Straight Arrow Connector 2">
            <a:extLst>
              <a:ext uri="{FF2B5EF4-FFF2-40B4-BE49-F238E27FC236}">
                <a16:creationId xmlns:a16="http://schemas.microsoft.com/office/drawing/2014/main" id="{9C89CE75-04CB-2E61-2A35-A423F6AA8203}"/>
              </a:ext>
            </a:extLst>
          </p:cNvPr>
          <p:cNvCxnSpPr>
            <a:cxnSpLocks noChangeShapeType="1"/>
          </p:cNvCxnSpPr>
          <p:nvPr/>
        </p:nvCxnSpPr>
        <p:spPr bwMode="auto">
          <a:xfrm flipH="1" flipV="1">
            <a:off x="2711450" y="4624388"/>
            <a:ext cx="31750" cy="241300"/>
          </a:xfrm>
          <a:prstGeom prst="straightConnector1">
            <a:avLst/>
          </a:prstGeom>
          <a:noFill/>
          <a:ln w="38100" algn="ctr">
            <a:solidFill>
              <a:srgbClr val="FF0066"/>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aphicFrame>
        <p:nvGraphicFramePr>
          <p:cNvPr id="5" name="Table 4">
            <a:extLst>
              <a:ext uri="{FF2B5EF4-FFF2-40B4-BE49-F238E27FC236}">
                <a16:creationId xmlns:a16="http://schemas.microsoft.com/office/drawing/2014/main" id="{0CDE7E4D-8308-407D-CBE1-92CA0FEFA608}"/>
              </a:ext>
            </a:extLst>
          </p:cNvPr>
          <p:cNvGraphicFramePr>
            <a:graphicFrameLocks noGrp="1"/>
          </p:cNvGraphicFramePr>
          <p:nvPr>
            <p:extLst>
              <p:ext uri="{D42A27DB-BD31-4B8C-83A1-F6EECF244321}">
                <p14:modId xmlns:p14="http://schemas.microsoft.com/office/powerpoint/2010/main" val="225441149"/>
              </p:ext>
            </p:extLst>
          </p:nvPr>
        </p:nvGraphicFramePr>
        <p:xfrm>
          <a:off x="76200" y="1844675"/>
          <a:ext cx="8999537" cy="1127133"/>
        </p:xfrm>
        <a:graphic>
          <a:graphicData uri="http://schemas.openxmlformats.org/drawingml/2006/table">
            <a:tbl>
              <a:tblPr firstRow="1" bandRow="1">
                <a:tableStyleId>{5C22544A-7EE6-4342-B048-85BDC9FD1C3A}</a:tableStyleId>
              </a:tblPr>
              <a:tblGrid>
                <a:gridCol w="1676284">
                  <a:extLst>
                    <a:ext uri="{9D8B030D-6E8A-4147-A177-3AD203B41FA5}">
                      <a16:colId xmlns:a16="http://schemas.microsoft.com/office/drawing/2014/main" val="20000"/>
                    </a:ext>
                  </a:extLst>
                </a:gridCol>
                <a:gridCol w="1752479">
                  <a:extLst>
                    <a:ext uri="{9D8B030D-6E8A-4147-A177-3AD203B41FA5}">
                      <a16:colId xmlns:a16="http://schemas.microsoft.com/office/drawing/2014/main" val="20001"/>
                    </a:ext>
                  </a:extLst>
                </a:gridCol>
                <a:gridCol w="1676284">
                  <a:extLst>
                    <a:ext uri="{9D8B030D-6E8A-4147-A177-3AD203B41FA5}">
                      <a16:colId xmlns:a16="http://schemas.microsoft.com/office/drawing/2014/main" val="20002"/>
                    </a:ext>
                  </a:extLst>
                </a:gridCol>
                <a:gridCol w="3894490">
                  <a:extLst>
                    <a:ext uri="{9D8B030D-6E8A-4147-A177-3AD203B41FA5}">
                      <a16:colId xmlns:a16="http://schemas.microsoft.com/office/drawing/2014/main" val="20003"/>
                    </a:ext>
                  </a:extLst>
                </a:gridCol>
              </a:tblGrid>
              <a:tr h="304229">
                <a:tc>
                  <a:txBody>
                    <a:bodyPr/>
                    <a:lstStyle/>
                    <a:p>
                      <a:r>
                        <a:rPr lang="en-US" sz="1200" b="0" dirty="0">
                          <a:solidFill>
                            <a:schemeClr val="accent2"/>
                          </a:solidFill>
                        </a:rPr>
                        <a:t>String to integer</a:t>
                      </a:r>
                    </a:p>
                  </a:txBody>
                  <a:tcPr marL="91434" marR="91434" marT="45692" marB="45692">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200" b="0" dirty="0">
                          <a:solidFill>
                            <a:schemeClr val="accent2"/>
                          </a:solidFill>
                        </a:rPr>
                        <a:t>Number to string</a:t>
                      </a: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200" b="0" dirty="0">
                          <a:solidFill>
                            <a:schemeClr val="accent2"/>
                          </a:solidFill>
                        </a:rPr>
                        <a:t>String</a:t>
                      </a:r>
                      <a:r>
                        <a:rPr lang="en-US" sz="1200" b="0" baseline="0" dirty="0">
                          <a:solidFill>
                            <a:schemeClr val="accent2"/>
                          </a:solidFill>
                        </a:rPr>
                        <a:t> to float</a:t>
                      </a:r>
                      <a:endParaRPr lang="en-US" sz="1200" b="0" dirty="0">
                        <a:solidFill>
                          <a:schemeClr val="accent2"/>
                        </a:solidFill>
                      </a:endParaRP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200" b="0" baseline="0" dirty="0">
                          <a:solidFill>
                            <a:schemeClr val="accent2"/>
                          </a:solidFill>
                        </a:rPr>
                        <a:t>When it’s not possible?</a:t>
                      </a:r>
                      <a:endParaRPr lang="en-US" sz="1200" b="0" dirty="0">
                        <a:solidFill>
                          <a:schemeClr val="accent2"/>
                        </a:solidFill>
                      </a:endParaRPr>
                    </a:p>
                  </a:txBody>
                  <a:tcPr marL="91434" marR="91434" marT="45692" marB="45692">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8228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urier New" panose="02070309020205020404" pitchFamily="49" charset="0"/>
                          <a:cs typeface="Courier New" panose="02070309020205020404" pitchFamily="49" charset="0"/>
                        </a:rPr>
                        <a:t>&gt;&gt;&gt; </a:t>
                      </a:r>
                      <a:r>
                        <a:rPr lang="en-US" sz="1200" dirty="0" err="1">
                          <a:latin typeface="Courier New" panose="02070309020205020404" pitchFamily="49" charset="0"/>
                          <a:cs typeface="Courier New" panose="02070309020205020404" pitchFamily="49" charset="0"/>
                        </a:rPr>
                        <a:t>val</a:t>
                      </a:r>
                      <a:r>
                        <a:rPr lang="en-US" sz="1200" baseline="0" dirty="0">
                          <a:latin typeface="Courier New" panose="02070309020205020404" pitchFamily="49" charset="0"/>
                          <a:cs typeface="Courier New" panose="02070309020205020404" pitchFamily="49" charset="0"/>
                        </a:rPr>
                        <a:t> = </a:t>
                      </a:r>
                      <a:r>
                        <a:rPr lang="en-US" altLang="en-US" sz="1200" dirty="0"/>
                        <a:t>"</a:t>
                      </a:r>
                      <a:r>
                        <a:rPr lang="en-US" altLang="en-US" sz="1200" dirty="0">
                          <a:latin typeface="Courier New" panose="02070309020205020404" pitchFamily="49" charset="0"/>
                          <a:cs typeface="Courier New" panose="02070309020205020404" pitchFamily="49" charset="0"/>
                        </a:rPr>
                        <a:t>6</a:t>
                      </a:r>
                      <a:r>
                        <a:rPr lang="en-US" altLang="en-US" sz="1200" dirty="0"/>
                        <a:t>"</a:t>
                      </a:r>
                      <a:endParaRPr lang="en-US" altLang="en-US" sz="1200" dirty="0">
                        <a:latin typeface="Courier New" panose="02070309020205020404" pitchFamily="49" charset="0"/>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latin typeface="Courier New" panose="02070309020205020404" pitchFamily="49" charset="0"/>
                          <a:cs typeface="Courier New" panose="02070309020205020404" pitchFamily="49" charset="0"/>
                        </a:rPr>
                        <a:t>&gt;&gt;&gt; </a:t>
                      </a:r>
                      <a:r>
                        <a:rPr lang="en-US" altLang="en-US" sz="1200" dirty="0" err="1">
                          <a:latin typeface="Courier New" panose="02070309020205020404" pitchFamily="49" charset="0"/>
                          <a:cs typeface="Courier New" panose="02070309020205020404" pitchFamily="49" charset="0"/>
                        </a:rPr>
                        <a:t>int</a:t>
                      </a:r>
                      <a:r>
                        <a:rPr lang="en-US" altLang="en-US" sz="1200" dirty="0">
                          <a:latin typeface="Courier New" panose="02070309020205020404" pitchFamily="49" charset="0"/>
                          <a:cs typeface="Courier New" panose="02070309020205020404" pitchFamily="49" charset="0"/>
                        </a:rPr>
                        <a:t>(</a:t>
                      </a:r>
                      <a:r>
                        <a:rPr lang="en-US" altLang="en-US" sz="1200" dirty="0" err="1">
                          <a:latin typeface="Courier New" panose="02070309020205020404" pitchFamily="49" charset="0"/>
                          <a:cs typeface="Courier New" panose="02070309020205020404" pitchFamily="49" charset="0"/>
                        </a:rPr>
                        <a:t>val</a:t>
                      </a:r>
                      <a:r>
                        <a:rPr lang="en-US" altLang="en-US" sz="1200" dirty="0">
                          <a:latin typeface="Courier New" panose="02070309020205020404" pitchFamily="49" charset="0"/>
                          <a:cs typeface="Courier New" panose="02070309020205020404" pitchFamily="49" charset="0"/>
                        </a:rPr>
                        <a:t>)</a:t>
                      </a:r>
                      <a:br>
                        <a:rPr lang="en-US" altLang="en-US" sz="1200" dirty="0">
                          <a:latin typeface="Courier New" panose="02070309020205020404" pitchFamily="49" charset="0"/>
                          <a:cs typeface="Courier New" panose="02070309020205020404" pitchFamily="49" charset="0"/>
                        </a:rPr>
                      </a:br>
                      <a:r>
                        <a:rPr lang="en-US" altLang="en-US" sz="1200" dirty="0">
                          <a:latin typeface="Courier New" panose="02070309020205020404" pitchFamily="49" charset="0"/>
                          <a:cs typeface="Courier New" panose="02070309020205020404" pitchFamily="49" charset="0"/>
                        </a:rPr>
                        <a:t>6</a:t>
                      </a:r>
                    </a:p>
                  </a:txBody>
                  <a:tcPr marL="91434" marR="91434" marT="45692" marB="45692">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kern="1200" dirty="0">
                          <a:solidFill>
                            <a:schemeClr val="dk1"/>
                          </a:solidFill>
                          <a:latin typeface="Courier New" panose="02070309020205020404" pitchFamily="49" charset="0"/>
                          <a:ea typeface="+mn-ea"/>
                          <a:cs typeface="Courier New" panose="02070309020205020404" pitchFamily="49" charset="0"/>
                        </a:rPr>
                        <a:t>&gt;&gt;&gt; </a:t>
                      </a:r>
                      <a:r>
                        <a:rPr lang="en-US" altLang="en-US" sz="1200" kern="1200" dirty="0" err="1">
                          <a:solidFill>
                            <a:schemeClr val="dk1"/>
                          </a:solidFill>
                          <a:latin typeface="Courier New" panose="02070309020205020404" pitchFamily="49" charset="0"/>
                          <a:ea typeface="+mn-ea"/>
                          <a:cs typeface="Courier New" panose="02070309020205020404" pitchFamily="49" charset="0"/>
                        </a:rPr>
                        <a:t>num</a:t>
                      </a:r>
                      <a:r>
                        <a:rPr lang="en-US" altLang="en-US" sz="1200" kern="1200" dirty="0">
                          <a:solidFill>
                            <a:schemeClr val="dk1"/>
                          </a:solidFill>
                          <a:latin typeface="Courier New" panose="02070309020205020404" pitchFamily="49" charset="0"/>
                          <a:ea typeface="+mn-ea"/>
                          <a:cs typeface="Courier New" panose="02070309020205020404" pitchFamily="49" charset="0"/>
                        </a:rPr>
                        <a:t> = 3.8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kern="1200" dirty="0">
                          <a:solidFill>
                            <a:schemeClr val="dk1"/>
                          </a:solidFill>
                          <a:latin typeface="Courier New" panose="02070309020205020404" pitchFamily="49" charset="0"/>
                          <a:ea typeface="+mn-ea"/>
                          <a:cs typeface="Courier New" panose="02070309020205020404" pitchFamily="49" charset="0"/>
                        </a:rPr>
                        <a:t>&gt;&gt;&gt; </a:t>
                      </a:r>
                      <a:r>
                        <a:rPr lang="en-US" altLang="en-US" sz="1200" kern="1200" dirty="0" err="1">
                          <a:solidFill>
                            <a:schemeClr val="dk1"/>
                          </a:solidFill>
                          <a:latin typeface="Courier New" panose="02070309020205020404" pitchFamily="49" charset="0"/>
                          <a:ea typeface="+mn-ea"/>
                          <a:cs typeface="Courier New" panose="02070309020205020404" pitchFamily="49" charset="0"/>
                        </a:rPr>
                        <a:t>str</a:t>
                      </a:r>
                      <a:r>
                        <a:rPr lang="en-US" altLang="en-US" sz="1200" kern="1200" dirty="0">
                          <a:solidFill>
                            <a:schemeClr val="dk1"/>
                          </a:solidFill>
                          <a:latin typeface="Courier New" panose="02070309020205020404" pitchFamily="49" charset="0"/>
                          <a:ea typeface="+mn-ea"/>
                          <a:cs typeface="Courier New" panose="02070309020205020404" pitchFamily="49" charset="0"/>
                        </a:rPr>
                        <a:t>(</a:t>
                      </a:r>
                      <a:r>
                        <a:rPr lang="en-US" altLang="en-US" sz="1200" kern="1200" dirty="0" err="1">
                          <a:solidFill>
                            <a:schemeClr val="dk1"/>
                          </a:solidFill>
                          <a:latin typeface="Courier New" panose="02070309020205020404" pitchFamily="49" charset="0"/>
                          <a:ea typeface="+mn-ea"/>
                          <a:cs typeface="Courier New" panose="02070309020205020404" pitchFamily="49" charset="0"/>
                        </a:rPr>
                        <a:t>num</a:t>
                      </a:r>
                      <a:r>
                        <a:rPr lang="en-US" altLang="en-US" sz="1200" kern="1200" dirty="0">
                          <a:solidFill>
                            <a:schemeClr val="dk1"/>
                          </a:solidFill>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a:t>
                      </a:r>
                      <a:r>
                        <a:rPr lang="en-US" altLang="en-US" sz="1200" kern="1200" dirty="0">
                          <a:solidFill>
                            <a:schemeClr val="dk1"/>
                          </a:solidFill>
                          <a:latin typeface="Courier New" panose="02070309020205020404" pitchFamily="49" charset="0"/>
                          <a:ea typeface="+mn-ea"/>
                          <a:cs typeface="Courier New" panose="02070309020205020404" pitchFamily="49" charset="0"/>
                        </a:rPr>
                        <a:t>3.8</a:t>
                      </a:r>
                      <a:r>
                        <a:rPr lang="en-US" altLang="en-US" sz="1200" dirty="0"/>
                        <a:t>'</a:t>
                      </a:r>
                      <a:endParaRPr lang="en-US" altLang="en-US" sz="1200" kern="1200" dirty="0">
                        <a:solidFill>
                          <a:schemeClr val="dk1"/>
                        </a:solidFill>
                        <a:latin typeface="Courier New" panose="02070309020205020404" pitchFamily="49" charset="0"/>
                        <a:ea typeface="+mn-ea"/>
                        <a:cs typeface="Courier New" panose="02070309020205020404" pitchFamily="49" charset="0"/>
                      </a:endParaRP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latin typeface="Courier New" panose="02070309020205020404" pitchFamily="49" charset="0"/>
                          <a:ea typeface="+mn-ea"/>
                          <a:cs typeface="Courier New" panose="02070309020205020404" pitchFamily="49" charset="0"/>
                        </a:rPr>
                        <a:t>&gt;&gt;&gt; </a:t>
                      </a:r>
                      <a:r>
                        <a:rPr lang="en-US" sz="1200" kern="1200" dirty="0" err="1">
                          <a:solidFill>
                            <a:schemeClr val="dk1"/>
                          </a:solidFill>
                          <a:latin typeface="Courier New" panose="02070309020205020404" pitchFamily="49" charset="0"/>
                          <a:ea typeface="+mn-ea"/>
                          <a:cs typeface="Courier New" panose="02070309020205020404" pitchFamily="49" charset="0"/>
                        </a:rPr>
                        <a:t>val</a:t>
                      </a:r>
                      <a:r>
                        <a:rPr lang="en-US" sz="1200" kern="1200" dirty="0">
                          <a:solidFill>
                            <a:schemeClr val="dk1"/>
                          </a:solidFill>
                          <a:latin typeface="Courier New" panose="02070309020205020404" pitchFamily="49" charset="0"/>
                          <a:ea typeface="+mn-ea"/>
                          <a:cs typeface="Courier New" panose="02070309020205020404" pitchFamily="49" charset="0"/>
                        </a:rPr>
                        <a:t> = </a:t>
                      </a:r>
                      <a:r>
                        <a:rPr lang="en-US" altLang="en-US" sz="1200" dirty="0"/>
                        <a:t>"</a:t>
                      </a:r>
                      <a:r>
                        <a:rPr lang="en-US" altLang="en-US" sz="1200" kern="1200" dirty="0">
                          <a:solidFill>
                            <a:schemeClr val="dk1"/>
                          </a:solidFill>
                          <a:latin typeface="Courier New" panose="02070309020205020404" pitchFamily="49" charset="0"/>
                          <a:ea typeface="+mn-ea"/>
                          <a:cs typeface="Courier New" panose="02070309020205020404" pitchFamily="49" charset="0"/>
                        </a:rPr>
                        <a:t>-6.25</a:t>
                      </a:r>
                      <a:r>
                        <a:rPr lang="en-US" altLang="en-US" sz="1200" dirty="0"/>
                        <a:t>"</a:t>
                      </a:r>
                      <a:endParaRPr lang="en-US" altLang="en-US" sz="1200" kern="1200" dirty="0">
                        <a:solidFill>
                          <a:schemeClr val="dk1"/>
                        </a:solidFill>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kern="1200" dirty="0">
                          <a:solidFill>
                            <a:schemeClr val="dk1"/>
                          </a:solidFill>
                          <a:latin typeface="Courier New" panose="02070309020205020404" pitchFamily="49" charset="0"/>
                          <a:ea typeface="+mn-ea"/>
                          <a:cs typeface="Courier New" panose="02070309020205020404" pitchFamily="49" charset="0"/>
                        </a:rPr>
                        <a:t>&gt;&gt;&gt; float(</a:t>
                      </a:r>
                      <a:r>
                        <a:rPr lang="en-US" altLang="en-US" sz="1200" kern="1200" dirty="0" err="1">
                          <a:solidFill>
                            <a:schemeClr val="dk1"/>
                          </a:solidFill>
                          <a:latin typeface="Courier New" panose="02070309020205020404" pitchFamily="49" charset="0"/>
                          <a:ea typeface="+mn-ea"/>
                          <a:cs typeface="Courier New" panose="02070309020205020404" pitchFamily="49" charset="0"/>
                        </a:rPr>
                        <a:t>val</a:t>
                      </a:r>
                      <a:r>
                        <a:rPr lang="en-US" altLang="en-US" sz="1200" kern="1200" dirty="0">
                          <a:solidFill>
                            <a:schemeClr val="dk1"/>
                          </a:solidFill>
                          <a:latin typeface="Courier New" panose="02070309020205020404" pitchFamily="49" charset="0"/>
                          <a:ea typeface="+mn-ea"/>
                          <a:cs typeface="Courier New" panose="02070309020205020404" pitchFamily="49" charset="0"/>
                        </a:rPr>
                        <a:t>)</a:t>
                      </a:r>
                      <a:br>
                        <a:rPr lang="en-US" altLang="en-US" sz="1200" kern="1200" dirty="0">
                          <a:solidFill>
                            <a:schemeClr val="dk1"/>
                          </a:solidFill>
                          <a:latin typeface="Courier New" panose="02070309020205020404" pitchFamily="49" charset="0"/>
                          <a:ea typeface="+mn-ea"/>
                          <a:cs typeface="Courier New" panose="02070309020205020404" pitchFamily="49" charset="0"/>
                        </a:rPr>
                      </a:br>
                      <a:r>
                        <a:rPr lang="en-US" altLang="en-US" sz="1200" kern="1200" dirty="0">
                          <a:solidFill>
                            <a:schemeClr val="dk1"/>
                          </a:solidFill>
                          <a:latin typeface="Courier New" panose="02070309020205020404" pitchFamily="49" charset="0"/>
                          <a:ea typeface="+mn-ea"/>
                          <a:cs typeface="Courier New" panose="02070309020205020404" pitchFamily="49" charset="0"/>
                        </a:rPr>
                        <a:t>-6.25</a:t>
                      </a: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urier New" panose="02070309020205020404" pitchFamily="49" charset="0"/>
                          <a:cs typeface="Courier New" panose="02070309020205020404" pitchFamily="49" charset="0"/>
                        </a:rPr>
                        <a:t>&gt;&gt;&gt; </a:t>
                      </a:r>
                      <a:r>
                        <a:rPr lang="en-US" sz="1200" dirty="0" err="1">
                          <a:latin typeface="Courier New" panose="02070309020205020404" pitchFamily="49" charset="0"/>
                          <a:cs typeface="Courier New" panose="02070309020205020404" pitchFamily="49" charset="0"/>
                        </a:rPr>
                        <a:t>val</a:t>
                      </a:r>
                      <a:r>
                        <a:rPr lang="en-US" sz="1200" baseline="0" dirty="0">
                          <a:latin typeface="Courier New" panose="02070309020205020404" pitchFamily="49" charset="0"/>
                          <a:cs typeface="Courier New" panose="02070309020205020404" pitchFamily="49" charset="0"/>
                        </a:rPr>
                        <a:t> = </a:t>
                      </a:r>
                      <a:r>
                        <a:rPr lang="en-US" altLang="en-US" sz="1200" dirty="0"/>
                        <a:t>"</a:t>
                      </a:r>
                      <a:r>
                        <a:rPr lang="en-US" altLang="en-US" sz="1200" dirty="0">
                          <a:latin typeface="Courier New" panose="02070309020205020404" pitchFamily="49" charset="0"/>
                          <a:cs typeface="Courier New" panose="02070309020205020404" pitchFamily="49" charset="0"/>
                        </a:rPr>
                        <a:t>3.8</a:t>
                      </a:r>
                      <a:r>
                        <a:rPr lang="en-US" altLang="en-US" sz="1200" dirty="0"/>
                        <a:t>"</a:t>
                      </a:r>
                      <a:endParaRPr lang="en-US" altLang="en-US" sz="1200" dirty="0">
                        <a:latin typeface="Courier New" panose="02070309020205020404" pitchFamily="49" charset="0"/>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latin typeface="Courier New" panose="02070309020205020404" pitchFamily="49" charset="0"/>
                          <a:cs typeface="Courier New" panose="02070309020205020404" pitchFamily="49" charset="0"/>
                        </a:rPr>
                        <a:t>&gt;&gt;&gt; </a:t>
                      </a:r>
                      <a:r>
                        <a:rPr lang="en-US" altLang="en-US" sz="1200" dirty="0" err="1">
                          <a:latin typeface="Courier New" panose="02070309020205020404" pitchFamily="49" charset="0"/>
                          <a:cs typeface="Courier New" panose="02070309020205020404" pitchFamily="49" charset="0"/>
                        </a:rPr>
                        <a:t>int</a:t>
                      </a:r>
                      <a:r>
                        <a:rPr lang="en-US" altLang="en-US" sz="1200" dirty="0">
                          <a:latin typeface="Courier New" panose="02070309020205020404" pitchFamily="49" charset="0"/>
                          <a:cs typeface="Courier New" panose="02070309020205020404" pitchFamily="49" charset="0"/>
                        </a:rPr>
                        <a:t>(</a:t>
                      </a:r>
                      <a:r>
                        <a:rPr lang="en-US" altLang="en-US" sz="1200" dirty="0" err="1">
                          <a:latin typeface="Courier New" panose="02070309020205020404" pitchFamily="49" charset="0"/>
                          <a:cs typeface="Courier New" panose="02070309020205020404" pitchFamily="49" charset="0"/>
                        </a:rPr>
                        <a:t>val</a:t>
                      </a:r>
                      <a:r>
                        <a:rPr lang="en-US" altLang="en-US" sz="1200" dirty="0">
                          <a:latin typeface="Courier New" panose="02070309020205020404" pitchFamily="49"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err="1">
                          <a:latin typeface="Courier New" panose="02070309020205020404" pitchFamily="49" charset="0"/>
                          <a:cs typeface="Courier New" panose="02070309020205020404" pitchFamily="49" charset="0"/>
                        </a:rPr>
                        <a:t>ValueError</a:t>
                      </a:r>
                      <a:r>
                        <a:rPr lang="en-US" altLang="en-US" sz="1200" dirty="0">
                          <a:latin typeface="Courier New" panose="02070309020205020404" pitchFamily="49" charset="0"/>
                          <a:cs typeface="Courier New" panose="02070309020205020404" pitchFamily="49" charset="0"/>
                        </a:rPr>
                        <a:t>: invalid literal for int() with base 10: '3.8'</a:t>
                      </a:r>
                      <a:endParaRPr lang="en-US" sz="1200" dirty="0"/>
                    </a:p>
                  </a:txBody>
                  <a:tcPr marL="91434" marR="91434" marT="45692" marB="45692">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bl>
          </a:graphicData>
        </a:graphic>
      </p:graphicFrame>
      <p:sp>
        <p:nvSpPr>
          <p:cNvPr id="30744" name="TextBox 6">
            <a:extLst>
              <a:ext uri="{FF2B5EF4-FFF2-40B4-BE49-F238E27FC236}">
                <a16:creationId xmlns:a16="http://schemas.microsoft.com/office/drawing/2014/main" id="{AAB1DED5-2AA1-87E7-C697-84579EEDEE63}"/>
              </a:ext>
            </a:extLst>
          </p:cNvPr>
          <p:cNvSpPr txBox="1">
            <a:spLocks noChangeArrowheads="1"/>
          </p:cNvSpPr>
          <p:nvPr/>
        </p:nvSpPr>
        <p:spPr bwMode="auto">
          <a:xfrm>
            <a:off x="5257800" y="609600"/>
            <a:ext cx="3817938" cy="704808"/>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t>Recall add.py</a:t>
            </a:r>
          </a:p>
          <a:p>
            <a:pPr eaLnBrk="1" hangingPunct="1">
              <a:lnSpc>
                <a:spcPct val="80000"/>
              </a:lnSpc>
              <a:spcBef>
                <a:spcPct val="0"/>
              </a:spcBef>
              <a:buFontTx/>
              <a:buNone/>
            </a:pPr>
            <a:r>
              <a:rPr lang="en-US" altLang="en-US" sz="1100" dirty="0">
                <a:latin typeface="Courier New" panose="02070309020205020404" pitchFamily="49" charset="0"/>
                <a:cs typeface="Courier New" panose="02070309020205020404" pitchFamily="49" charset="0"/>
              </a:rPr>
              <a:t>print(int(</a:t>
            </a:r>
            <a:r>
              <a:rPr lang="en-US" altLang="en-US" sz="1100" dirty="0" err="1">
                <a:latin typeface="Courier New" panose="02070309020205020404" pitchFamily="49" charset="0"/>
                <a:cs typeface="Courier New" panose="02070309020205020404" pitchFamily="49" charset="0"/>
              </a:rPr>
              <a:t>sys.argv</a:t>
            </a:r>
            <a:r>
              <a:rPr lang="en-US" altLang="en-US" sz="1100" dirty="0">
                <a:latin typeface="Courier New" panose="02070309020205020404" pitchFamily="49" charset="0"/>
                <a:cs typeface="Courier New" panose="02070309020205020404" pitchFamily="49" charset="0"/>
              </a:rPr>
              <a:t>[1]) + int(</a:t>
            </a:r>
            <a:r>
              <a:rPr lang="en-US" altLang="en-US" sz="1100" dirty="0" err="1">
                <a:latin typeface="Courier New" panose="02070309020205020404" pitchFamily="49" charset="0"/>
                <a:cs typeface="Courier New" panose="02070309020205020404" pitchFamily="49" charset="0"/>
              </a:rPr>
              <a:t>sys.argv</a:t>
            </a:r>
            <a:r>
              <a:rPr lang="en-US" altLang="en-US" sz="1100" dirty="0">
                <a:latin typeface="Courier New" panose="02070309020205020404" pitchFamily="49" charset="0"/>
                <a:cs typeface="Courier New" panose="02070309020205020404" pitchFamily="49" charset="0"/>
              </a:rPr>
              <a:t>[2])) </a:t>
            </a:r>
            <a:r>
              <a:rPr lang="en-US" altLang="en-US" sz="1200" dirty="0">
                <a:latin typeface="Courier New" panose="02070309020205020404" pitchFamily="49" charset="0"/>
                <a:cs typeface="Courier New" panose="02070309020205020404" pitchFamily="49" charset="0"/>
              </a:rPr>
              <a:t>	 </a:t>
            </a:r>
          </a:p>
          <a:p>
            <a:pPr eaLnBrk="1" hangingPunct="1">
              <a:lnSpc>
                <a:spcPct val="80000"/>
              </a:lnSpc>
              <a:spcBef>
                <a:spcPct val="0"/>
              </a:spcBef>
              <a:buFontTx/>
              <a:buNone/>
            </a:pPr>
            <a:r>
              <a:rPr lang="en-US" altLang="en-US" sz="1200" dirty="0">
                <a:solidFill>
                  <a:srgbClr val="54B1B8"/>
                </a:solidFill>
                <a:latin typeface="Courier New" panose="02070309020205020404" pitchFamily="49" charset="0"/>
                <a:cs typeface="Courier New" panose="02070309020205020404" pitchFamily="49" charset="0"/>
              </a:rPr>
              <a:t>5</a:t>
            </a:r>
          </a:p>
        </p:txBody>
      </p:sp>
      <p:pic>
        <p:nvPicPr>
          <p:cNvPr id="9" name="Picture 2" descr="http://courses.ncsu.edu/nr595d/common/images/arguments.jpg">
            <a:extLst>
              <a:ext uri="{FF2B5EF4-FFF2-40B4-BE49-F238E27FC236}">
                <a16:creationId xmlns:a16="http://schemas.microsoft.com/office/drawing/2014/main" id="{D9C458EB-3621-3A5E-D802-C20583317F4E}"/>
              </a:ext>
            </a:extLst>
          </p:cNvPr>
          <p:cNvPicPr>
            <a:picLocks noChangeAspect="1" noChangeArrowheads="1"/>
          </p:cNvPicPr>
          <p:nvPr/>
        </p:nvPicPr>
        <p:blipFill>
          <a:blip r:embed="rId3"/>
          <a:srcRect/>
          <a:stretch>
            <a:fillRect/>
          </a:stretch>
        </p:blipFill>
        <p:spPr bwMode="auto">
          <a:xfrm>
            <a:off x="6761163" y="63500"/>
            <a:ext cx="1870075" cy="6540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13">
            <a:extLst>
              <a:ext uri="{FF2B5EF4-FFF2-40B4-BE49-F238E27FC236}">
                <a16:creationId xmlns:a16="http://schemas.microsoft.com/office/drawing/2014/main" id="{125424F5-F6F5-7170-98E7-E96BCA327D25}"/>
              </a:ext>
            </a:extLst>
          </p:cNvPr>
          <p:cNvSpPr txBox="1"/>
          <p:nvPr/>
        </p:nvSpPr>
        <p:spPr>
          <a:xfrm>
            <a:off x="6172200" y="3687763"/>
            <a:ext cx="2903538" cy="769937"/>
          </a:xfrm>
          <a:prstGeom prst="rect">
            <a:avLst/>
          </a:prstGeom>
          <a:noFill/>
          <a:ln>
            <a:solidFill>
              <a:srgbClr val="2E75B6"/>
            </a:solidFill>
          </a:ln>
        </p:spPr>
        <p:txBody>
          <a:bodyPr>
            <a:spAutoFit/>
          </a:bodyPr>
          <a:lstStyle/>
          <a:p>
            <a:pPr eaLnBrk="1" hangingPunct="1">
              <a:lnSpc>
                <a:spcPct val="80000"/>
              </a:lnSpc>
              <a:defRPr/>
            </a:pPr>
            <a:r>
              <a:rPr lang="en-US" altLang="en-US" sz="1200" dirty="0"/>
              <a:t>Recall ‘Simple buffer’ example:</a:t>
            </a:r>
          </a:p>
          <a:p>
            <a:pPr eaLnBrk="1" hangingPunct="1">
              <a:lnSpc>
                <a:spcPct val="80000"/>
              </a:lnSpc>
              <a:defRPr/>
            </a:pPr>
            <a:r>
              <a:rPr lang="en-US" altLang="en-US" sz="1050" dirty="0" err="1">
                <a:latin typeface="Courier New" panose="02070309020205020404" pitchFamily="49" charset="0"/>
                <a:cs typeface="Courier New" panose="02070309020205020404" pitchFamily="49" charset="0"/>
              </a:rPr>
              <a:t>arcpy.Buffer_analysis</a:t>
            </a:r>
            <a:r>
              <a:rPr lang="en-US" altLang="en-US" sz="1050" dirty="0">
                <a:latin typeface="Courier New" panose="02070309020205020404" pitchFamily="49" charset="0"/>
                <a:cs typeface="Courier New" panose="02070309020205020404" pitchFamily="49" charset="0"/>
              </a:rPr>
              <a:t>('</a:t>
            </a:r>
            <a:r>
              <a:rPr lang="en-US" altLang="en-US" sz="1050" dirty="0" err="1">
                <a:latin typeface="Courier New" panose="02070309020205020404" pitchFamily="49" charset="0"/>
                <a:cs typeface="Courier New" panose="02070309020205020404" pitchFamily="49" charset="0"/>
              </a:rPr>
              <a:t>park.shp</a:t>
            </a:r>
            <a:r>
              <a:rPr lang="en-US" altLang="en-US" sz="1050" dirty="0">
                <a:latin typeface="Courier New" panose="02070309020205020404" pitchFamily="49" charset="0"/>
                <a:cs typeface="Courier New" panose="02070309020205020404" pitchFamily="49" charset="0"/>
              </a:rPr>
              <a:t>', 'C:/</a:t>
            </a:r>
            <a:r>
              <a:rPr lang="en-US" altLang="en-US" sz="1050" dirty="0" err="1">
                <a:latin typeface="Courier New" panose="02070309020205020404" pitchFamily="49" charset="0"/>
                <a:cs typeface="Courier New" panose="02070309020205020404" pitchFamily="49" charset="0"/>
              </a:rPr>
              <a:t>gispy</a:t>
            </a:r>
            <a:r>
              <a:rPr lang="en-US" altLang="en-US" sz="1050" dirty="0">
                <a:latin typeface="Courier New" panose="02070309020205020404" pitchFamily="49" charset="0"/>
                <a:cs typeface="Courier New" panose="02070309020205020404" pitchFamily="49" charset="0"/>
              </a:rPr>
              <a:t>/scratch/</a:t>
            </a:r>
            <a:r>
              <a:rPr lang="en-US" altLang="en-US" sz="1050" dirty="0" err="1">
                <a:latin typeface="Courier New" panose="02070309020205020404" pitchFamily="49" charset="0"/>
                <a:cs typeface="Courier New" panose="02070309020205020404" pitchFamily="49" charset="0"/>
              </a:rPr>
              <a:t>parkBuffer.shp</a:t>
            </a:r>
            <a:r>
              <a:rPr lang="en-US" altLang="en-US" sz="1050" dirty="0">
                <a:latin typeface="Courier New" panose="02070309020205020404" pitchFamily="49" charset="0"/>
                <a:cs typeface="Courier New" panose="02070309020205020404" pitchFamily="49" charset="0"/>
              </a:rPr>
              <a:t>', </a:t>
            </a:r>
            <a:r>
              <a:rPr lang="en-US" altLang="en-US" sz="1200" b="1" dirty="0">
                <a:solidFill>
                  <a:schemeClr val="accent2"/>
                </a:solidFill>
                <a:latin typeface="Courier New" panose="02070309020205020404" pitchFamily="49" charset="0"/>
                <a:cs typeface="Courier New" panose="02070309020205020404" pitchFamily="49" charset="0"/>
              </a:rPr>
              <a:t>'0.25 miles'</a:t>
            </a:r>
            <a:r>
              <a:rPr lang="en-US" altLang="en-US" sz="1050" dirty="0">
                <a:latin typeface="Courier New" panose="02070309020205020404" pitchFamily="49" charset="0"/>
                <a:cs typeface="Courier New" panose="02070309020205020404" pitchFamily="49" charset="0"/>
              </a:rPr>
              <a:t>, 'OUTSIDE_ONLY', 'ROUND', 'ALL')</a:t>
            </a:r>
          </a:p>
        </p:txBody>
      </p:sp>
      <p:grpSp>
        <p:nvGrpSpPr>
          <p:cNvPr id="13" name="Group 12">
            <a:extLst>
              <a:ext uri="{FF2B5EF4-FFF2-40B4-BE49-F238E27FC236}">
                <a16:creationId xmlns:a16="http://schemas.microsoft.com/office/drawing/2014/main" id="{A61B3F2F-474E-8484-577B-42D1BFD62D52}"/>
              </a:ext>
            </a:extLst>
          </p:cNvPr>
          <p:cNvGrpSpPr>
            <a:grpSpLocks/>
          </p:cNvGrpSpPr>
          <p:nvPr/>
        </p:nvGrpSpPr>
        <p:grpSpPr bwMode="auto">
          <a:xfrm>
            <a:off x="7053263" y="3079750"/>
            <a:ext cx="1971675" cy="504825"/>
            <a:chOff x="7119923" y="3160839"/>
            <a:chExt cx="1971675" cy="504825"/>
          </a:xfrm>
        </p:grpSpPr>
        <p:grpSp>
          <p:nvGrpSpPr>
            <p:cNvPr id="30748" name="Group 11">
              <a:extLst>
                <a:ext uri="{FF2B5EF4-FFF2-40B4-BE49-F238E27FC236}">
                  <a16:creationId xmlns:a16="http://schemas.microsoft.com/office/drawing/2014/main" id="{2C14C54D-A58A-26E5-023F-7172C1FD0F1E}"/>
                </a:ext>
              </a:extLst>
            </p:cNvPr>
            <p:cNvGrpSpPr>
              <a:grpSpLocks/>
            </p:cNvGrpSpPr>
            <p:nvPr/>
          </p:nvGrpSpPr>
          <p:grpSpPr bwMode="auto">
            <a:xfrm>
              <a:off x="7119923" y="3160839"/>
              <a:ext cx="1971675" cy="504825"/>
              <a:chOff x="7119923" y="3160839"/>
              <a:chExt cx="1971675" cy="504825"/>
            </a:xfrm>
          </p:grpSpPr>
          <p:pic>
            <p:nvPicPr>
              <p:cNvPr id="2" name="Picture 1">
                <a:extLst>
                  <a:ext uri="{FF2B5EF4-FFF2-40B4-BE49-F238E27FC236}">
                    <a16:creationId xmlns:a16="http://schemas.microsoft.com/office/drawing/2014/main" id="{4A2F8700-2AFC-42DF-8805-1C1925F24E0D}"/>
                  </a:ext>
                </a:extLst>
              </p:cNvPr>
              <p:cNvPicPr>
                <a:picLocks noChangeAspect="1"/>
              </p:cNvPicPr>
              <p:nvPr/>
            </p:nvPicPr>
            <p:blipFill>
              <a:blip r:embed="rId4"/>
              <a:stretch>
                <a:fillRect/>
              </a:stretch>
            </p:blipFill>
            <p:spPr>
              <a:xfrm>
                <a:off x="7119923" y="3160839"/>
                <a:ext cx="1971675" cy="504825"/>
              </a:xfrm>
              <a:prstGeom prst="rect">
                <a:avLst/>
              </a:prstGeom>
              <a:ln>
                <a:noFill/>
              </a:ln>
              <a:effectLst>
                <a:outerShdw blurRad="292100" dist="139700" dir="2700000" algn="tl" rotWithShape="0">
                  <a:srgbClr val="333333">
                    <a:alpha val="65000"/>
                  </a:srgbClr>
                </a:outerShdw>
              </a:effectLst>
            </p:spPr>
          </p:pic>
          <p:sp>
            <p:nvSpPr>
              <p:cNvPr id="30751" name="Rectangle 10">
                <a:extLst>
                  <a:ext uri="{FF2B5EF4-FFF2-40B4-BE49-F238E27FC236}">
                    <a16:creationId xmlns:a16="http://schemas.microsoft.com/office/drawing/2014/main" id="{905DB437-6B1E-03B6-9B60-F62211CBAA28}"/>
                  </a:ext>
                </a:extLst>
              </p:cNvPr>
              <p:cNvSpPr>
                <a:spLocks noChangeArrowheads="1"/>
              </p:cNvSpPr>
              <p:nvPr/>
            </p:nvSpPr>
            <p:spPr bwMode="auto">
              <a:xfrm>
                <a:off x="7620001" y="3488324"/>
                <a:ext cx="152400" cy="93076"/>
              </a:xfrm>
              <a:prstGeom prst="rect">
                <a:avLst/>
              </a:prstGeom>
              <a:solidFill>
                <a:schemeClr val="bg1"/>
              </a:solidFill>
              <a:ln w="38100" algn="ctr">
                <a:solidFill>
                  <a:schemeClr val="bg1"/>
                </a:solidFill>
                <a:round/>
                <a:headEnd/>
                <a:tailEnd/>
              </a:ln>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grpSp>
        <p:sp>
          <p:nvSpPr>
            <p:cNvPr id="19" name="TextBox 18">
              <a:extLst>
                <a:ext uri="{FF2B5EF4-FFF2-40B4-BE49-F238E27FC236}">
                  <a16:creationId xmlns:a16="http://schemas.microsoft.com/office/drawing/2014/main" id="{C79F4606-09CE-1FC1-91C0-E31055610149}"/>
                </a:ext>
              </a:extLst>
            </p:cNvPr>
            <p:cNvSpPr txBox="1"/>
            <p:nvPr/>
          </p:nvSpPr>
          <p:spPr>
            <a:xfrm>
              <a:off x="7467600" y="3431709"/>
              <a:ext cx="444365" cy="200055"/>
            </a:xfrm>
            <a:prstGeom prst="rect">
              <a:avLst/>
            </a:prstGeom>
            <a:noFill/>
            <a:ln>
              <a:noFill/>
            </a:ln>
          </p:spPr>
          <p:txBody>
            <a:bodyPr>
              <a:spAutoFit/>
            </a:bodyPr>
            <a:lstStyle/>
            <a:p>
              <a:pPr>
                <a:defRPr/>
              </a:pPr>
              <a:r>
                <a:rPr lang="en-US" sz="700" dirty="0">
                  <a:ln>
                    <a:solidFill>
                      <a:schemeClr val="tx2"/>
                    </a:solidFill>
                  </a:ln>
                  <a:latin typeface="+mn-lt"/>
                </a:rPr>
                <a:t>0.25</a:t>
              </a: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3245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245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2451">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32451">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2451">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2451">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32451">
                                            <p:txEl>
                                              <p:pRg st="14" end="14"/>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232451">
                                            <p:txEl>
                                              <p:pRg st="15" end="15"/>
                                            </p:txEl>
                                          </p:spTgt>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nodeType="clickEffect">
                                  <p:stCondLst>
                                    <p:cond delay="0"/>
                                  </p:stCondLst>
                                  <p:childTnLst>
                                    <p:set>
                                      <p:cBhvr>
                                        <p:cTn id="38" dur="1" fill="hold">
                                          <p:stCondLst>
                                            <p:cond delay="0"/>
                                          </p:stCondLst>
                                        </p:cTn>
                                        <p:tgtEl>
                                          <p:spTgt spid="232451">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32451">
                                            <p:txEl>
                                              <p:pRg st="17" end="17"/>
                                            </p:txEl>
                                          </p:spTgt>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0"/>
                                          </p:stCondLst>
                                        </p:cTn>
                                        <p:tgtEl>
                                          <p:spTgt spid="3"/>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A05D5-7616-1A3E-44A4-4BA4F021DDB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E202FF4-B4D4-05ED-A6C6-51ECE5436C6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426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a:extLst>
              <a:ext uri="{FF2B5EF4-FFF2-40B4-BE49-F238E27FC236}">
                <a16:creationId xmlns:a16="http://schemas.microsoft.com/office/drawing/2014/main" id="{78671E9E-6AA1-FDE4-EF37-F863DC51AE19}"/>
              </a:ext>
            </a:extLst>
          </p:cNvPr>
          <p:cNvSpPr>
            <a:spLocks noGrp="1" noChangeArrowheads="1"/>
          </p:cNvSpPr>
          <p:nvPr>
            <p:ph type="title"/>
          </p:nvPr>
        </p:nvSpPr>
        <p:spPr/>
        <p:txBody>
          <a:bodyPr/>
          <a:lstStyle/>
          <a:p>
            <a:pPr eaLnBrk="1" hangingPunct="1"/>
            <a:r>
              <a:rPr lang="en-US" altLang="en-US" sz="3600"/>
              <a:t>Each data type has…</a:t>
            </a:r>
          </a:p>
        </p:txBody>
      </p:sp>
      <p:sp>
        <p:nvSpPr>
          <p:cNvPr id="7172" name="Rectangle 3">
            <a:extLst>
              <a:ext uri="{FF2B5EF4-FFF2-40B4-BE49-F238E27FC236}">
                <a16:creationId xmlns:a16="http://schemas.microsoft.com/office/drawing/2014/main" id="{FED2EACE-9509-A4C1-1B02-15EE52233644}"/>
              </a:ext>
            </a:extLst>
          </p:cNvPr>
          <p:cNvSpPr>
            <a:spLocks noGrp="1" noChangeArrowheads="1"/>
          </p:cNvSpPr>
          <p:nvPr>
            <p:ph type="body" idx="1"/>
          </p:nvPr>
        </p:nvSpPr>
        <p:spPr>
          <a:xfrm>
            <a:off x="152400" y="762000"/>
            <a:ext cx="8153400" cy="5943600"/>
          </a:xfrm>
        </p:spPr>
        <p:txBody>
          <a:bodyPr/>
          <a:lstStyle/>
          <a:p>
            <a:pPr eaLnBrk="1" hangingPunct="1">
              <a:lnSpc>
                <a:spcPct val="80000"/>
              </a:lnSpc>
            </a:pPr>
            <a:r>
              <a:rPr lang="en-US" altLang="en-US" sz="2000" dirty="0"/>
              <a:t>a set of possible values</a:t>
            </a:r>
            <a:r>
              <a:rPr lang="en-US" altLang="en-US" sz="2400" dirty="0"/>
              <a:t>	 </a:t>
            </a:r>
            <a:r>
              <a:rPr lang="en-US" altLang="en-US" sz="1600" dirty="0"/>
              <a:t> </a:t>
            </a:r>
          </a:p>
          <a:p>
            <a:pPr lvl="2" eaLnBrk="1" hangingPunct="1">
              <a:lnSpc>
                <a:spcPct val="80000"/>
              </a:lnSpc>
              <a:buFontTx/>
              <a:buNone/>
            </a:pPr>
            <a:r>
              <a:rPr lang="en-US" altLang="en-US" sz="1600" dirty="0"/>
              <a:t>Integers: </a:t>
            </a:r>
            <a:r>
              <a:rPr lang="en-US" altLang="en-US" sz="1400" dirty="0"/>
              <a:t>[-</a:t>
            </a:r>
            <a:r>
              <a:rPr lang="en-US" altLang="en-US" sz="1600" dirty="0"/>
              <a:t>2147483647</a:t>
            </a:r>
            <a:r>
              <a:rPr lang="en-US" altLang="en-US" sz="1800" dirty="0"/>
              <a:t>, </a:t>
            </a:r>
            <a:r>
              <a:rPr lang="en-US" altLang="en-US" sz="1600" dirty="0"/>
              <a:t>2147483647]</a:t>
            </a:r>
          </a:p>
          <a:p>
            <a:pPr lvl="2" eaLnBrk="1" hangingPunct="1">
              <a:lnSpc>
                <a:spcPct val="80000"/>
              </a:lnSpc>
              <a:buFontTx/>
              <a:buNone/>
            </a:pPr>
            <a:endParaRPr lang="en-US" altLang="en-US" sz="1600" dirty="0"/>
          </a:p>
          <a:p>
            <a:pPr eaLnBrk="1" hangingPunct="1">
              <a:lnSpc>
                <a:spcPct val="80000"/>
              </a:lnSpc>
            </a:pPr>
            <a:r>
              <a:rPr lang="en-US" altLang="en-US" sz="2000" dirty="0"/>
              <a:t>allowable operations (with the same type)</a:t>
            </a:r>
          </a:p>
          <a:p>
            <a:pPr eaLnBrk="1" hangingPunct="1">
              <a:lnSpc>
                <a:spcPct val="80000"/>
              </a:lnSpc>
              <a:buFontTx/>
              <a:buNone/>
            </a:pPr>
            <a:endParaRPr lang="en-US" altLang="en-US" sz="1800" dirty="0">
              <a:solidFill>
                <a:srgbClr val="FF3300"/>
              </a:solidFill>
            </a:endParaRPr>
          </a:p>
          <a:p>
            <a:pPr eaLnBrk="1" hangingPunct="1">
              <a:lnSpc>
                <a:spcPct val="80000"/>
              </a:lnSpc>
            </a:pPr>
            <a:r>
              <a:rPr lang="en-US" altLang="en-US" sz="2000" dirty="0"/>
              <a:t>other properties like mutability or immutability</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a = 5</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b = 6 </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a + b </a:t>
            </a:r>
            <a:r>
              <a:rPr lang="en-US" altLang="en-US" sz="2000" i="1" dirty="0">
                <a:solidFill>
                  <a:srgbClr val="669900"/>
                </a:solidFill>
                <a:latin typeface="Courier New" panose="02070309020205020404" pitchFamily="49" charset="0"/>
                <a:cs typeface="Courier New" panose="02070309020205020404" pitchFamily="49" charset="0"/>
              </a:rPr>
              <a:t>#Addition operation</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11</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b**2</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36</a:t>
            </a:r>
          </a:p>
          <a:p>
            <a:pPr eaLnBrk="1" hangingPunct="1">
              <a:lnSpc>
                <a:spcPct val="80000"/>
              </a:lnSpc>
              <a:buFontTx/>
              <a:buNone/>
            </a:pP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c = '5'</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d = '6'</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c + d </a:t>
            </a:r>
            <a:r>
              <a:rPr lang="en-US" altLang="en-US" sz="2000" i="1" dirty="0">
                <a:solidFill>
                  <a:srgbClr val="669900"/>
                </a:solidFill>
                <a:latin typeface="Courier New" panose="02070309020205020404" pitchFamily="49" charset="0"/>
                <a:cs typeface="Courier New" panose="02070309020205020404" pitchFamily="49" charset="0"/>
              </a:rPr>
              <a:t>#Concatenation operation</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'56'</a:t>
            </a:r>
            <a:r>
              <a:rPr lang="en-US" altLang="en-US" sz="2800" dirty="0">
                <a:latin typeface="Courier New" panose="02070309020205020404" pitchFamily="49" charset="0"/>
                <a:cs typeface="Courier New" panose="02070309020205020404" pitchFamily="49" charset="0"/>
              </a:rPr>
              <a:t> </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d**2</a:t>
            </a:r>
          </a:p>
          <a:p>
            <a:pPr eaLnBrk="1" hangingPunct="1">
              <a:lnSpc>
                <a:spcPct val="80000"/>
              </a:lnSpc>
              <a:buFontTx/>
              <a:buNone/>
            </a:pPr>
            <a:r>
              <a:rPr lang="en-US" altLang="en-US" sz="2000" dirty="0" err="1">
                <a:solidFill>
                  <a:srgbClr val="FF3300"/>
                </a:solidFill>
              </a:rPr>
              <a:t>TypeError</a:t>
            </a:r>
            <a:r>
              <a:rPr lang="en-US" altLang="en-US" sz="2000" dirty="0">
                <a:solidFill>
                  <a:srgbClr val="FF3300"/>
                </a:solidFill>
              </a:rPr>
              <a:t>: unsupported operand type(s) for ** or pow(): 'str' and 'int‘</a:t>
            </a:r>
          </a:p>
        </p:txBody>
      </p:sp>
      <p:pic>
        <p:nvPicPr>
          <p:cNvPr id="2" name="Picture 1">
            <a:extLst>
              <a:ext uri="{FF2B5EF4-FFF2-40B4-BE49-F238E27FC236}">
                <a16:creationId xmlns:a16="http://schemas.microsoft.com/office/drawing/2014/main" id="{3A804D20-B4E3-121B-DE70-21695915EED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943600" y="2590800"/>
            <a:ext cx="2673350"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7172">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172">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172">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172">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172">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172">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172">
                                            <p:txEl>
                                              <p:pRg st="13" end="13"/>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172">
                                            <p:txEl>
                                              <p:pRg st="14" end="14"/>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172">
                                            <p:txEl>
                                              <p:pRg st="15" end="1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172">
                                            <p:txEl>
                                              <p:pRg st="16" end="1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172">
                                            <p:txEl>
                                              <p:pRg st="17" end="1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172">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Cost of walking example</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p:txBody>
          <a:bodyPr/>
          <a:lstStyle/>
          <a:p>
            <a:pPr marL="0" indent="0">
              <a:buNone/>
            </a:pPr>
            <a:endParaRPr lang="en-US" sz="1100" b="0" i="0" dirty="0">
              <a:solidFill>
                <a:srgbClr val="000000"/>
              </a:solidFill>
              <a:effectLst/>
              <a:latin typeface="Avenir Next W01"/>
            </a:endParaRPr>
          </a:p>
          <a:p>
            <a:pPr marL="0" indent="0">
              <a:buNone/>
            </a:pPr>
            <a:r>
              <a:rPr lang="en-US" sz="2800" dirty="0">
                <a:solidFill>
                  <a:srgbClr val="000000"/>
                </a:solidFill>
                <a:latin typeface="Arial Nova Light" panose="020B0304020202020204" pitchFamily="34" charset="0"/>
              </a:rPr>
              <a:t>"</a:t>
            </a:r>
            <a:r>
              <a:rPr lang="en-US" sz="1600" b="0" i="0" dirty="0">
                <a:solidFill>
                  <a:srgbClr val="000000"/>
                </a:solidFill>
                <a:effectLst/>
                <a:latin typeface="Arial Nova Light" panose="020B0304020202020204" pitchFamily="34" charset="0"/>
              </a:rPr>
              <a:t>I am new to python, and need some help writing an equation into python...</a:t>
            </a:r>
            <a:r>
              <a:rPr lang="en-US" sz="2800" b="0" i="0" dirty="0">
                <a:solidFill>
                  <a:srgbClr val="000000"/>
                </a:solidFill>
                <a:effectLst/>
                <a:latin typeface="Arial Nova Light" panose="020B0304020202020204" pitchFamily="34" charset="0"/>
              </a:rPr>
              <a:t>"</a:t>
            </a:r>
            <a:endParaRPr lang="en-US" sz="2800" dirty="0">
              <a:solidFill>
                <a:srgbClr val="000000"/>
              </a:solidFill>
              <a:latin typeface="Arial Nova Light" panose="020B0304020202020204" pitchFamily="34" charset="0"/>
            </a:endParaRPr>
          </a:p>
          <a:p>
            <a:pPr marL="0" indent="0">
              <a:buNone/>
            </a:pPr>
            <a:endParaRPr lang="en-US" sz="1100" b="0" i="0" dirty="0">
              <a:solidFill>
                <a:srgbClr val="000000"/>
              </a:solidFill>
              <a:effectLst/>
              <a:latin typeface="Avenir Next W01"/>
            </a:endParaRPr>
          </a:p>
          <a:p>
            <a:pPr marL="0" indent="0">
              <a:buNone/>
            </a:pPr>
            <a:endParaRPr lang="en-US" sz="1100" dirty="0">
              <a:solidFill>
                <a:srgbClr val="000000"/>
              </a:solidFill>
              <a:latin typeface="Avenir Next W01"/>
            </a:endParaRPr>
          </a:p>
          <a:p>
            <a:pPr marL="0" indent="0">
              <a:buNone/>
            </a:pPr>
            <a:r>
              <a:rPr lang="en-US" sz="1400" b="0" i="0" dirty="0">
                <a:solidFill>
                  <a:srgbClr val="000000"/>
                </a:solidFill>
                <a:effectLst/>
                <a:latin typeface="Avenir Next W01"/>
              </a:rPr>
              <a:t>M=metabolic rate in watts (kilojoules/minute)</a:t>
            </a:r>
            <a:br>
              <a:rPr lang="en-US" sz="1400" dirty="0"/>
            </a:br>
            <a:r>
              <a:rPr lang="en-US" sz="1400" b="0" i="0" dirty="0">
                <a:solidFill>
                  <a:srgbClr val="000000"/>
                </a:solidFill>
                <a:effectLst/>
                <a:latin typeface="Avenir Next W01"/>
              </a:rPr>
              <a:t>W=the weight of the person in kilograms</a:t>
            </a:r>
            <a:br>
              <a:rPr lang="en-US" sz="1400" dirty="0"/>
            </a:br>
            <a:r>
              <a:rPr lang="en-US" sz="1400" b="0" i="0" dirty="0">
                <a:solidFill>
                  <a:srgbClr val="000000"/>
                </a:solidFill>
                <a:effectLst/>
                <a:latin typeface="Avenir Next W01"/>
              </a:rPr>
              <a:t>L=the load carried by the person in kilograms</a:t>
            </a:r>
            <a:br>
              <a:rPr lang="en-US" sz="1400" dirty="0"/>
            </a:br>
            <a:r>
              <a:rPr lang="en-US" sz="1400" b="0" i="0" dirty="0">
                <a:solidFill>
                  <a:srgbClr val="000000"/>
                </a:solidFill>
                <a:effectLst/>
                <a:latin typeface="Avenir Next W01"/>
              </a:rPr>
              <a:t>n=value reflecting the terrain</a:t>
            </a:r>
            <a:br>
              <a:rPr lang="en-US" sz="1400" dirty="0"/>
            </a:br>
            <a:r>
              <a:rPr lang="en-US" sz="1400" b="0" i="0" dirty="0">
                <a:solidFill>
                  <a:srgbClr val="000000"/>
                </a:solidFill>
                <a:effectLst/>
                <a:latin typeface="Avenir Next W01"/>
              </a:rPr>
              <a:t>V=walking speed in m/s</a:t>
            </a:r>
            <a:br>
              <a:rPr lang="en-US" sz="1400" dirty="0"/>
            </a:br>
            <a:r>
              <a:rPr lang="en-US" sz="1400" b="0" i="0" dirty="0">
                <a:solidFill>
                  <a:srgbClr val="000000"/>
                </a:solidFill>
                <a:effectLst/>
                <a:latin typeface="Avenir Next W01"/>
              </a:rPr>
              <a:t>S=percentage gradient</a:t>
            </a:r>
            <a:br>
              <a:rPr lang="en-US" sz="1400" dirty="0"/>
            </a:br>
            <a:endParaRPr lang="en-US" sz="1400" b="0" i="0" dirty="0">
              <a:solidFill>
                <a:srgbClr val="000000"/>
              </a:solidFill>
              <a:effectLst/>
              <a:latin typeface="Avenir Next W01"/>
            </a:endParaRPr>
          </a:p>
          <a:p>
            <a:pPr marL="0" indent="0">
              <a:buNone/>
            </a:pPr>
            <a:endParaRPr lang="en-US" sz="1400" dirty="0">
              <a:solidFill>
                <a:srgbClr val="000000"/>
              </a:solidFill>
              <a:latin typeface="Avenir Next W01"/>
            </a:endParaRPr>
          </a:p>
          <a:p>
            <a:pPr marL="0" indent="0">
              <a:buNone/>
            </a:pPr>
            <a:r>
              <a:rPr lang="en-US" sz="1400" b="0" i="0" dirty="0">
                <a:solidFill>
                  <a:srgbClr val="000000"/>
                </a:solidFill>
                <a:effectLst/>
                <a:latin typeface="Avenir Next W01"/>
              </a:rPr>
              <a:t>M = 1.5W + 2.0(W+L)(L/W)^2+n(W+L)(1.5V^2+0.35VS)</a:t>
            </a:r>
          </a:p>
          <a:p>
            <a:pPr marL="0" indent="0">
              <a:buNone/>
            </a:pPr>
            <a:endParaRPr lang="en-US" sz="2800" dirty="0">
              <a:solidFill>
                <a:srgbClr val="000000"/>
              </a:solidFill>
              <a:latin typeface="Avenir Next W01"/>
            </a:endParaRPr>
          </a:p>
          <a:p>
            <a:pPr marL="0" indent="0">
              <a:buNone/>
            </a:pPr>
            <a:endParaRPr lang="en-US" sz="2800" dirty="0">
              <a:solidFill>
                <a:srgbClr val="000000"/>
              </a:solidFill>
              <a:latin typeface="Avenir Next W01"/>
            </a:endParaRPr>
          </a:p>
          <a:p>
            <a:pPr marL="0" indent="0">
              <a:buNone/>
            </a:pPr>
            <a:endParaRPr lang="en-US" sz="2800" dirty="0"/>
          </a:p>
        </p:txBody>
      </p:sp>
      <p:sp>
        <p:nvSpPr>
          <p:cNvPr id="4" name="Rectangle 2">
            <a:extLst>
              <a:ext uri="{FF2B5EF4-FFF2-40B4-BE49-F238E27FC236}">
                <a16:creationId xmlns:a16="http://schemas.microsoft.com/office/drawing/2014/main" id="{6B44A464-FE04-F814-1849-E2C2689A5C9F}"/>
              </a:ext>
            </a:extLst>
          </p:cNvPr>
          <p:cNvSpPr>
            <a:spLocks noChangeArrowheads="1"/>
          </p:cNvSpPr>
          <p:nvPr/>
        </p:nvSpPr>
        <p:spPr bwMode="auto">
          <a:xfrm>
            <a:off x="0" y="4729707"/>
            <a:ext cx="9144000" cy="375693"/>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m = 1.5 * W + 2 * (W + L) * (L / W)**2 + n * (W + L) * (1.5 * V**2 + 0.35 * V * S)</a:t>
            </a:r>
            <a:r>
              <a:rPr kumimoji="0" lang="en-US" altLang="en-US" sz="500" b="0" i="0" u="none" strike="noStrike" cap="none" normalizeH="0" baseline="0" dirty="0">
                <a:ln>
                  <a:noFill/>
                </a:ln>
                <a:solidFill>
                  <a:schemeClr val="tx1"/>
                </a:solidFill>
                <a:effectLst/>
                <a:latin typeface="Arial" panose="020B0604020202020204" pitchFamily="34" charset="0"/>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cxnSp>
        <p:nvCxnSpPr>
          <p:cNvPr id="6" name="Straight Arrow Connector 5">
            <a:extLst>
              <a:ext uri="{FF2B5EF4-FFF2-40B4-BE49-F238E27FC236}">
                <a16:creationId xmlns:a16="http://schemas.microsoft.com/office/drawing/2014/main" id="{312BCA90-9085-5276-99E7-303CFC3706E2}"/>
              </a:ext>
            </a:extLst>
          </p:cNvPr>
          <p:cNvCxnSpPr/>
          <p:nvPr/>
        </p:nvCxnSpPr>
        <p:spPr bwMode="auto">
          <a:xfrm>
            <a:off x="1066800" y="4038600"/>
            <a:ext cx="0" cy="609600"/>
          </a:xfrm>
          <a:prstGeom prst="straightConnector1">
            <a:avLst/>
          </a:prstGeom>
          <a:noFill/>
          <a:ln w="38100" cap="flat" cmpd="sng" algn="ctr">
            <a:solidFill>
              <a:srgbClr val="FF0066"/>
            </a:solidFill>
            <a:prstDash val="solid"/>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3769965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Thanks, but</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p:txBody>
          <a:bodyPr/>
          <a:lstStyle/>
          <a:p>
            <a:pPr marL="0" indent="0">
              <a:buNone/>
            </a:pPr>
            <a:endParaRPr lang="en-US" sz="1100" b="0" i="0" dirty="0">
              <a:solidFill>
                <a:srgbClr val="000000"/>
              </a:solidFill>
              <a:effectLst/>
              <a:latin typeface="Avenir Next W01"/>
            </a:endParaRPr>
          </a:p>
          <a:p>
            <a:pPr marL="0" indent="0">
              <a:buNone/>
            </a:pPr>
            <a:r>
              <a:rPr lang="en-US" sz="1600" dirty="0">
                <a:solidFill>
                  <a:srgbClr val="000000"/>
                </a:solidFill>
                <a:latin typeface="Arial Nova Light" panose="020B0304020202020204" pitchFamily="34" charset="0"/>
              </a:rPr>
              <a:t>"</a:t>
            </a:r>
            <a:r>
              <a:rPr lang="en-US" sz="1600" b="0" i="0" dirty="0">
                <a:solidFill>
                  <a:srgbClr val="000000"/>
                </a:solidFill>
                <a:effectLst/>
                <a:latin typeface="Arial Nova Light" panose="020B0304020202020204" pitchFamily="34" charset="0"/>
              </a:rPr>
              <a:t>I am new to python, and need some help writing an equation into python..."</a:t>
            </a:r>
            <a:endParaRPr lang="en-US" sz="1600" dirty="0">
              <a:solidFill>
                <a:srgbClr val="000000"/>
              </a:solidFill>
              <a:latin typeface="Arial Nova Light" panose="020B0304020202020204" pitchFamily="34" charset="0"/>
            </a:endParaRPr>
          </a:p>
          <a:p>
            <a:pPr marL="0" indent="0">
              <a:buNone/>
            </a:pPr>
            <a:endParaRPr lang="en-US" sz="1100" b="0" i="0" dirty="0">
              <a:solidFill>
                <a:srgbClr val="000000"/>
              </a:solidFill>
              <a:effectLst/>
              <a:latin typeface="Avenir Next W01"/>
            </a:endParaRPr>
          </a:p>
          <a:p>
            <a:pPr marL="0" indent="0">
              <a:buNone/>
            </a:pPr>
            <a:endParaRPr lang="en-US" sz="1100" dirty="0">
              <a:solidFill>
                <a:srgbClr val="000000"/>
              </a:solidFill>
              <a:latin typeface="Avenir Next W01"/>
            </a:endParaRPr>
          </a:p>
          <a:p>
            <a:pPr marL="0" indent="0">
              <a:buNone/>
            </a:pPr>
            <a:r>
              <a:rPr lang="en-US" sz="1400" b="0" i="0" dirty="0">
                <a:solidFill>
                  <a:srgbClr val="000000"/>
                </a:solidFill>
                <a:effectLst/>
                <a:latin typeface="Avenir Next W01"/>
              </a:rPr>
              <a:t>M=metabolic rate in watts (kilojoules/minute)</a:t>
            </a:r>
            <a:br>
              <a:rPr lang="en-US" sz="1400" dirty="0"/>
            </a:br>
            <a:r>
              <a:rPr lang="en-US" sz="1400" b="0" i="0" dirty="0">
                <a:solidFill>
                  <a:srgbClr val="000000"/>
                </a:solidFill>
                <a:effectLst/>
                <a:latin typeface="Avenir Next W01"/>
              </a:rPr>
              <a:t>W=the weight of the person in kilograms</a:t>
            </a:r>
            <a:br>
              <a:rPr lang="en-US" sz="1400" dirty="0"/>
            </a:br>
            <a:r>
              <a:rPr lang="en-US" sz="1400" b="0" i="0" dirty="0">
                <a:solidFill>
                  <a:srgbClr val="000000"/>
                </a:solidFill>
                <a:effectLst/>
                <a:latin typeface="Avenir Next W01"/>
              </a:rPr>
              <a:t>L=the load carried by the person in kilograms</a:t>
            </a:r>
            <a:br>
              <a:rPr lang="en-US" sz="1400" dirty="0"/>
            </a:br>
            <a:r>
              <a:rPr lang="en-US" sz="1400" b="0" i="0" dirty="0">
                <a:solidFill>
                  <a:srgbClr val="000000"/>
                </a:solidFill>
                <a:effectLst/>
                <a:latin typeface="Avenir Next W01"/>
              </a:rPr>
              <a:t>n=value reflecting the terrain</a:t>
            </a:r>
            <a:br>
              <a:rPr lang="en-US" sz="1400" dirty="0"/>
            </a:br>
            <a:r>
              <a:rPr lang="en-US" sz="1400" b="0" i="0" dirty="0">
                <a:solidFill>
                  <a:srgbClr val="000000"/>
                </a:solidFill>
                <a:effectLst/>
                <a:latin typeface="Avenir Next W01"/>
              </a:rPr>
              <a:t>V=walking speed in m/s</a:t>
            </a:r>
            <a:br>
              <a:rPr lang="en-US" sz="1400" dirty="0"/>
            </a:br>
            <a:r>
              <a:rPr lang="en-US" sz="1400" b="0" i="0" dirty="0">
                <a:solidFill>
                  <a:srgbClr val="000000"/>
                </a:solidFill>
                <a:effectLst/>
                <a:latin typeface="Avenir Next W01"/>
              </a:rPr>
              <a:t>S=percentage gradient</a:t>
            </a:r>
            <a:br>
              <a:rPr lang="en-US" sz="1400" dirty="0"/>
            </a:br>
            <a:endParaRPr lang="en-US" sz="1400" b="0" i="0" dirty="0">
              <a:solidFill>
                <a:srgbClr val="000000"/>
              </a:solidFill>
              <a:effectLst/>
              <a:latin typeface="Avenir Next W01"/>
            </a:endParaRPr>
          </a:p>
          <a:p>
            <a:pPr marL="0" indent="0">
              <a:buNone/>
            </a:pPr>
            <a:endParaRPr lang="en-US" sz="1400" dirty="0">
              <a:solidFill>
                <a:srgbClr val="000000"/>
              </a:solidFill>
              <a:latin typeface="Avenir Next W01"/>
            </a:endParaRPr>
          </a:p>
          <a:p>
            <a:pPr marL="0" indent="0">
              <a:buNone/>
            </a:pPr>
            <a:r>
              <a:rPr lang="en-US" sz="1400" b="0" i="0" dirty="0">
                <a:solidFill>
                  <a:srgbClr val="000000"/>
                </a:solidFill>
                <a:effectLst/>
                <a:latin typeface="Avenir Next W01"/>
              </a:rPr>
              <a:t>M = 1.5W + 2.0(W+L)(L/W)^2+n(W+L)(1.5V^2+0.35VS)</a:t>
            </a:r>
          </a:p>
          <a:p>
            <a:pPr marL="0" indent="0">
              <a:buNone/>
            </a:pPr>
            <a:endParaRPr lang="en-US" sz="2800" dirty="0">
              <a:solidFill>
                <a:srgbClr val="000000"/>
              </a:solidFill>
              <a:latin typeface="Avenir Next W01"/>
            </a:endParaRPr>
          </a:p>
          <a:p>
            <a:pPr marL="0" indent="0">
              <a:buNone/>
            </a:pPr>
            <a:endParaRPr lang="en-US" sz="2800" dirty="0">
              <a:solidFill>
                <a:srgbClr val="000000"/>
              </a:solidFill>
              <a:latin typeface="Avenir Next W01"/>
            </a:endParaRPr>
          </a:p>
          <a:p>
            <a:pPr marL="0" indent="0">
              <a:buNone/>
            </a:pPr>
            <a:endParaRPr lang="en-US" sz="2800" dirty="0"/>
          </a:p>
        </p:txBody>
      </p:sp>
      <p:sp>
        <p:nvSpPr>
          <p:cNvPr id="4" name="Rectangle 2">
            <a:extLst>
              <a:ext uri="{FF2B5EF4-FFF2-40B4-BE49-F238E27FC236}">
                <a16:creationId xmlns:a16="http://schemas.microsoft.com/office/drawing/2014/main" id="{6B44A464-FE04-F814-1849-E2C2689A5C9F}"/>
              </a:ext>
            </a:extLst>
          </p:cNvPr>
          <p:cNvSpPr>
            <a:spLocks noChangeArrowheads="1"/>
          </p:cNvSpPr>
          <p:nvPr/>
        </p:nvSpPr>
        <p:spPr bwMode="auto">
          <a:xfrm>
            <a:off x="0" y="4729707"/>
            <a:ext cx="9144000" cy="375693"/>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m = 1.5 * W + 2 * (W + L) * (L / W)**2 + n * (W + L) * (1.5 * V**2 + 0.35 * V * S)</a:t>
            </a:r>
            <a:r>
              <a:rPr kumimoji="0" lang="en-US" altLang="en-US" sz="500" b="0" i="0" u="none" strike="noStrike" cap="none" normalizeH="0" baseline="0" dirty="0">
                <a:ln>
                  <a:noFill/>
                </a:ln>
                <a:solidFill>
                  <a:schemeClr val="tx1"/>
                </a:solidFill>
                <a:effectLst/>
                <a:latin typeface="Arial" panose="020B0604020202020204" pitchFamily="34" charset="0"/>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cxnSp>
        <p:nvCxnSpPr>
          <p:cNvPr id="6" name="Straight Arrow Connector 5">
            <a:extLst>
              <a:ext uri="{FF2B5EF4-FFF2-40B4-BE49-F238E27FC236}">
                <a16:creationId xmlns:a16="http://schemas.microsoft.com/office/drawing/2014/main" id="{312BCA90-9085-5276-99E7-303CFC3706E2}"/>
              </a:ext>
            </a:extLst>
          </p:cNvPr>
          <p:cNvCxnSpPr/>
          <p:nvPr/>
        </p:nvCxnSpPr>
        <p:spPr bwMode="auto">
          <a:xfrm>
            <a:off x="1066800" y="4038600"/>
            <a:ext cx="0" cy="609600"/>
          </a:xfrm>
          <a:prstGeom prst="straightConnector1">
            <a:avLst/>
          </a:prstGeom>
          <a:noFill/>
          <a:ln w="38100" cap="flat" cmpd="sng" algn="ctr">
            <a:solidFill>
              <a:srgbClr val="FF0066"/>
            </a:solidFill>
            <a:prstDash val="solid"/>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5" name="Picture 4">
            <a:extLst>
              <a:ext uri="{FF2B5EF4-FFF2-40B4-BE49-F238E27FC236}">
                <a16:creationId xmlns:a16="http://schemas.microsoft.com/office/drawing/2014/main" id="{C2E45973-486B-59B8-7B88-B200B3F60476}"/>
              </a:ext>
            </a:extLst>
          </p:cNvPr>
          <p:cNvPicPr>
            <a:picLocks noChangeAspect="1"/>
          </p:cNvPicPr>
          <p:nvPr/>
        </p:nvPicPr>
        <p:blipFill>
          <a:blip r:embed="rId3"/>
          <a:stretch>
            <a:fillRect/>
          </a:stretch>
        </p:blipFill>
        <p:spPr>
          <a:xfrm>
            <a:off x="0" y="5410200"/>
            <a:ext cx="9144000" cy="1107043"/>
          </a:xfrm>
          <a:prstGeom prst="rect">
            <a:avLst/>
          </a:prstGeom>
        </p:spPr>
      </p:pic>
      <p:sp>
        <p:nvSpPr>
          <p:cNvPr id="10" name="TextBox 9">
            <a:extLst>
              <a:ext uri="{FF2B5EF4-FFF2-40B4-BE49-F238E27FC236}">
                <a16:creationId xmlns:a16="http://schemas.microsoft.com/office/drawing/2014/main" id="{057FE1B7-F93D-2BF3-0B14-41DBF04E44A5}"/>
              </a:ext>
            </a:extLst>
          </p:cNvPr>
          <p:cNvSpPr txBox="1"/>
          <p:nvPr/>
        </p:nvSpPr>
        <p:spPr>
          <a:xfrm>
            <a:off x="-14629" y="5442508"/>
            <a:ext cx="4579314" cy="584775"/>
          </a:xfrm>
          <a:prstGeom prst="rect">
            <a:avLst/>
          </a:prstGeom>
          <a:noFill/>
        </p:spPr>
        <p:txBody>
          <a:bodyPr wrap="square">
            <a:spAutoFit/>
          </a:bodyPr>
          <a:lstStyle/>
          <a:p>
            <a:pPr marL="0" indent="0">
              <a:buNone/>
            </a:pPr>
            <a:r>
              <a:rPr lang="en-US" sz="3200" b="0" i="0" dirty="0">
                <a:solidFill>
                  <a:srgbClr val="000000"/>
                </a:solidFill>
                <a:effectLst/>
                <a:latin typeface="Arial Nova Light" panose="020B0304020202020204" pitchFamily="34" charset="0"/>
              </a:rPr>
              <a:t>"</a:t>
            </a:r>
            <a:endParaRPr lang="en-US" sz="1800" dirty="0">
              <a:solidFill>
                <a:srgbClr val="000000"/>
              </a:solidFill>
              <a:latin typeface="Arial Nova Light" panose="020B0304020202020204" pitchFamily="34" charset="0"/>
            </a:endParaRPr>
          </a:p>
        </p:txBody>
      </p:sp>
      <p:sp>
        <p:nvSpPr>
          <p:cNvPr id="11" name="TextBox 10">
            <a:extLst>
              <a:ext uri="{FF2B5EF4-FFF2-40B4-BE49-F238E27FC236}">
                <a16:creationId xmlns:a16="http://schemas.microsoft.com/office/drawing/2014/main" id="{1AC7BBA9-8E86-CFD3-3E59-ADCAE6D82DC7}"/>
              </a:ext>
            </a:extLst>
          </p:cNvPr>
          <p:cNvSpPr txBox="1"/>
          <p:nvPr/>
        </p:nvSpPr>
        <p:spPr>
          <a:xfrm>
            <a:off x="4643934" y="6012180"/>
            <a:ext cx="4271466" cy="584775"/>
          </a:xfrm>
          <a:prstGeom prst="rect">
            <a:avLst/>
          </a:prstGeom>
          <a:noFill/>
        </p:spPr>
        <p:txBody>
          <a:bodyPr wrap="square">
            <a:spAutoFit/>
          </a:bodyPr>
          <a:lstStyle/>
          <a:p>
            <a:pPr marL="0" indent="0">
              <a:buNone/>
            </a:pPr>
            <a:r>
              <a:rPr lang="en-US" sz="3200" b="0" i="0" dirty="0">
                <a:solidFill>
                  <a:srgbClr val="000000"/>
                </a:solidFill>
                <a:effectLst/>
                <a:latin typeface="Arial Nova Light" panose="020B0304020202020204" pitchFamily="34" charset="0"/>
              </a:rPr>
              <a:t>"</a:t>
            </a:r>
            <a:endParaRPr lang="en-US" sz="1800" dirty="0">
              <a:solidFill>
                <a:srgbClr val="000000"/>
              </a:solidFill>
              <a:latin typeface="Arial Nova Light" panose="020B0304020202020204" pitchFamily="34" charset="0"/>
            </a:endParaRPr>
          </a:p>
        </p:txBody>
      </p:sp>
    </p:spTree>
    <p:extLst>
      <p:ext uri="{BB962C8B-B14F-4D97-AF65-F5344CB8AC3E}">
        <p14:creationId xmlns:p14="http://schemas.microsoft.com/office/powerpoint/2010/main" val="31429051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Allow the user to input values solution 1</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a:xfrm>
            <a:off x="152400" y="863886"/>
            <a:ext cx="8686800" cy="5410200"/>
          </a:xfrm>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endParaRPr lang="en-US" sz="2800" b="0" i="0" dirty="0">
              <a:solidFill>
                <a:srgbClr val="000000"/>
              </a:solidFill>
              <a:effectLst/>
              <a:latin typeface="Avenir Next W01"/>
            </a:endParaRPr>
          </a:p>
          <a:p>
            <a:pPr marL="0" indent="0">
              <a:buNone/>
            </a:pPr>
            <a:r>
              <a:rPr lang="en-US" sz="1400" b="0" i="0" dirty="0">
                <a:solidFill>
                  <a:srgbClr val="000000"/>
                </a:solidFill>
                <a:effectLst/>
                <a:latin typeface="Avenir Next W01"/>
              </a:rPr>
              <a:t>M = 1.5W + 2.0(W+L)(L/W)^2+n(W+L)(1.5V^2+0.35VS)</a:t>
            </a:r>
            <a:endParaRPr lang="en-US" sz="1600" dirty="0">
              <a:solidFill>
                <a:srgbClr val="000000"/>
              </a:solidFill>
              <a:latin typeface="Avenir Next W01"/>
            </a:endParaRPr>
          </a:p>
          <a:p>
            <a:pPr marL="0" indent="0">
              <a:buNone/>
            </a:pPr>
            <a:endParaRPr lang="en-US" sz="2800" dirty="0">
              <a:solidFill>
                <a:srgbClr val="000000"/>
              </a:solidFill>
              <a:latin typeface="Avenir Next W01"/>
            </a:endParaRPr>
          </a:p>
        </p:txBody>
      </p:sp>
      <p:pic>
        <p:nvPicPr>
          <p:cNvPr id="6" name="Picture 5">
            <a:extLst>
              <a:ext uri="{FF2B5EF4-FFF2-40B4-BE49-F238E27FC236}">
                <a16:creationId xmlns:a16="http://schemas.microsoft.com/office/drawing/2014/main" id="{FE3E4522-D42D-A4A7-457C-1AAFD22478AB}"/>
              </a:ext>
            </a:extLst>
          </p:cNvPr>
          <p:cNvPicPr>
            <a:picLocks noChangeAspect="1"/>
          </p:cNvPicPr>
          <p:nvPr/>
        </p:nvPicPr>
        <p:blipFill>
          <a:blip r:embed="rId3"/>
          <a:stretch>
            <a:fillRect/>
          </a:stretch>
        </p:blipFill>
        <p:spPr>
          <a:xfrm>
            <a:off x="0" y="2438400"/>
            <a:ext cx="9144000" cy="1107043"/>
          </a:xfrm>
          <a:prstGeom prst="rect">
            <a:avLst/>
          </a:prstGeom>
        </p:spPr>
      </p:pic>
      <p:sp>
        <p:nvSpPr>
          <p:cNvPr id="5" name="Rectangle 2">
            <a:extLst>
              <a:ext uri="{FF2B5EF4-FFF2-40B4-BE49-F238E27FC236}">
                <a16:creationId xmlns:a16="http://schemas.microsoft.com/office/drawing/2014/main" id="{1A87F9D0-390A-1135-2566-3C0CF9372E1D}"/>
              </a:ext>
            </a:extLst>
          </p:cNvPr>
          <p:cNvSpPr>
            <a:spLocks noChangeArrowheads="1"/>
          </p:cNvSpPr>
          <p:nvPr/>
        </p:nvSpPr>
        <p:spPr bwMode="auto">
          <a:xfrm>
            <a:off x="0" y="3761461"/>
            <a:ext cx="9144000" cy="2899461"/>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 Usage: </a:t>
            </a:r>
            <a:r>
              <a:rPr lang="en-US" altLang="en-US" sz="1400" dirty="0" err="1">
                <a:solidFill>
                  <a:srgbClr val="000000"/>
                </a:solidFill>
                <a:latin typeface="Consolas" panose="020B0609020204030204" pitchFamily="49" charset="0"/>
              </a:rPr>
              <a:t>weight_in_kg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load_in_kg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terrain_roughness</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walking_speed_in_m</a:t>
            </a:r>
            <a:r>
              <a:rPr lang="en-US" altLang="en-US" sz="1400" dirty="0">
                <a:solidFill>
                  <a:srgbClr val="000000"/>
                </a:solidFill>
                <a:latin typeface="Consolas" panose="020B0609020204030204" pitchFamily="49" charset="0"/>
              </a:rPr>
              <a:t>/s gradient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 Example input: 68 4.5 2 1.4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import sys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W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L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[2]</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n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V =</a:t>
            </a:r>
            <a:r>
              <a:rPr kumimoji="0" lang="en-US" altLang="en-US" sz="1400" b="0" i="0" u="none" strike="noStrike" cap="none" normalizeH="0" baseline="0" dirty="0">
                <a:ln>
                  <a:noFill/>
                </a:ln>
                <a:solidFill>
                  <a:srgbClr val="000000"/>
                </a:solidFill>
                <a:effectLst/>
                <a:latin typeface="Consolas" panose="020B0609020204030204" pitchFamily="49" charset="0"/>
              </a:rPr>
              <a:t>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[4]</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S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a:t>
            </a:r>
            <a:br>
              <a:rPr kumimoji="0" lang="en-US" altLang="en-US" sz="1400" b="0" i="0" u="none" strike="noStrike" cap="none" normalizeH="0" baseline="0" dirty="0">
                <a:ln>
                  <a:noFill/>
                </a:ln>
                <a:solidFill>
                  <a:srgbClr val="000000"/>
                </a:solidFill>
                <a:effectLst/>
                <a:latin typeface="Consolas" panose="020B0609020204030204" pitchFamily="49" charset="0"/>
              </a:rPr>
            </a:br>
            <a:r>
              <a:rPr kumimoji="0" lang="en-US" altLang="en-US" sz="1400" b="0" i="0" u="none" strike="noStrike" cap="none" normalizeH="0" baseline="0" dirty="0">
                <a:ln>
                  <a:noFill/>
                </a:ln>
                <a:solidFill>
                  <a:srgbClr val="000000"/>
                </a:solidFill>
                <a:effectLst/>
                <a:latin typeface="Consolas" panose="020B0609020204030204" pitchFamily="49" charset="0"/>
              </a:rPr>
              <a:t>    m = 1.5 * W + 2 * (W + L) * (L / W)**2 + n * (W + L) * (1.5 * V**2 + 0.35 * V * 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print(</a:t>
            </a:r>
            <a:r>
              <a:rPr kumimoji="0" lang="en-US" altLang="en-US" sz="1400" b="0" i="0" u="none" strike="noStrike" cap="none" normalizeH="0" baseline="0" dirty="0" err="1">
                <a:ln>
                  <a:noFill/>
                </a:ln>
                <a:solidFill>
                  <a:schemeClr val="tx1"/>
                </a:solidFill>
                <a:effectLst/>
                <a:latin typeface="Arial" panose="020B0604020202020204" pitchFamily="34" charset="0"/>
              </a:rPr>
              <a:t>f"Metabolic</a:t>
            </a:r>
            <a:r>
              <a:rPr kumimoji="0" lang="en-US" altLang="en-US" sz="1400" b="0" i="0" u="none" strike="noStrike" cap="none" normalizeH="0" baseline="0" dirty="0">
                <a:ln>
                  <a:noFill/>
                </a:ln>
                <a:solidFill>
                  <a:schemeClr val="tx1"/>
                </a:solidFill>
                <a:effectLst/>
                <a:latin typeface="Arial" panose="020B0604020202020204" pitchFamily="34" charset="0"/>
              </a:rPr>
              <a:t> rate = {m} watts")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DD9B0B98-8839-9C78-8F23-375B444886A8}"/>
              </a:ext>
            </a:extLst>
          </p:cNvPr>
          <p:cNvSpPr txBox="1"/>
          <p:nvPr/>
        </p:nvSpPr>
        <p:spPr>
          <a:xfrm>
            <a:off x="4267200" y="4419600"/>
            <a:ext cx="1219200" cy="1200329"/>
          </a:xfrm>
          <a:prstGeom prst="rect">
            <a:avLst/>
          </a:prstGeom>
          <a:noFill/>
        </p:spPr>
        <p:txBody>
          <a:bodyPr wrap="square">
            <a:spAutoFit/>
          </a:bodyPr>
          <a:lstStyle/>
          <a:p>
            <a:pPr marL="0" indent="0">
              <a:buNone/>
            </a:pPr>
            <a:r>
              <a:rPr lang="en-US" sz="7200" b="0" i="0" dirty="0">
                <a:solidFill>
                  <a:srgbClr val="FF0066"/>
                </a:solidFill>
                <a:effectLst/>
                <a:latin typeface="Arial Nova Light" panose="020B0304020202020204" pitchFamily="34" charset="0"/>
              </a:rPr>
              <a:t>?</a:t>
            </a:r>
            <a:endParaRPr lang="en-US" sz="4800" dirty="0">
              <a:solidFill>
                <a:srgbClr val="FF0066"/>
              </a:solidFill>
              <a:latin typeface="Arial Nova Light" panose="020B0304020202020204" pitchFamily="34" charset="0"/>
            </a:endParaRPr>
          </a:p>
        </p:txBody>
      </p:sp>
    </p:spTree>
    <p:extLst>
      <p:ext uri="{BB962C8B-B14F-4D97-AF65-F5344CB8AC3E}">
        <p14:creationId xmlns:p14="http://schemas.microsoft.com/office/powerpoint/2010/main" val="1653655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Allow the user to input values solution 2</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a:xfrm>
            <a:off x="152400" y="863886"/>
            <a:ext cx="8686800" cy="5410200"/>
          </a:xfrm>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endParaRPr lang="en-US" sz="2800" b="0" i="0" dirty="0">
              <a:solidFill>
                <a:srgbClr val="000000"/>
              </a:solidFill>
              <a:effectLst/>
              <a:latin typeface="Avenir Next W01"/>
            </a:endParaRPr>
          </a:p>
          <a:p>
            <a:pPr marL="0" indent="0">
              <a:buNone/>
            </a:pPr>
            <a:r>
              <a:rPr lang="en-US" sz="1400" b="0" i="0" dirty="0">
                <a:solidFill>
                  <a:srgbClr val="000000"/>
                </a:solidFill>
                <a:effectLst/>
                <a:latin typeface="Avenir Next W01"/>
              </a:rPr>
              <a:t>M = 1.5W + 2.0(W+L)(L/W)^2+n(W+L)(1.5V^2+0.35VS)</a:t>
            </a:r>
            <a:endParaRPr lang="en-US" sz="1600" dirty="0">
              <a:solidFill>
                <a:srgbClr val="000000"/>
              </a:solidFill>
              <a:latin typeface="Avenir Next W01"/>
            </a:endParaRPr>
          </a:p>
          <a:p>
            <a:pPr marL="0" indent="0">
              <a:buNone/>
            </a:pPr>
            <a:endParaRPr lang="en-US" sz="2800" dirty="0">
              <a:solidFill>
                <a:srgbClr val="000000"/>
              </a:solidFill>
              <a:latin typeface="Avenir Next W01"/>
            </a:endParaRPr>
          </a:p>
        </p:txBody>
      </p:sp>
      <p:pic>
        <p:nvPicPr>
          <p:cNvPr id="6" name="Picture 5">
            <a:extLst>
              <a:ext uri="{FF2B5EF4-FFF2-40B4-BE49-F238E27FC236}">
                <a16:creationId xmlns:a16="http://schemas.microsoft.com/office/drawing/2014/main" id="{FE3E4522-D42D-A4A7-457C-1AAFD22478AB}"/>
              </a:ext>
            </a:extLst>
          </p:cNvPr>
          <p:cNvPicPr>
            <a:picLocks noChangeAspect="1"/>
          </p:cNvPicPr>
          <p:nvPr/>
        </p:nvPicPr>
        <p:blipFill>
          <a:blip r:embed="rId3"/>
          <a:stretch>
            <a:fillRect/>
          </a:stretch>
        </p:blipFill>
        <p:spPr>
          <a:xfrm>
            <a:off x="0" y="2438400"/>
            <a:ext cx="9144000" cy="1107043"/>
          </a:xfrm>
          <a:prstGeom prst="rect">
            <a:avLst/>
          </a:prstGeom>
        </p:spPr>
      </p:pic>
      <p:sp>
        <p:nvSpPr>
          <p:cNvPr id="5" name="Rectangle 2">
            <a:extLst>
              <a:ext uri="{FF2B5EF4-FFF2-40B4-BE49-F238E27FC236}">
                <a16:creationId xmlns:a16="http://schemas.microsoft.com/office/drawing/2014/main" id="{1A87F9D0-390A-1135-2566-3C0CF9372E1D}"/>
              </a:ext>
            </a:extLst>
          </p:cNvPr>
          <p:cNvSpPr>
            <a:spLocks noChangeArrowheads="1"/>
          </p:cNvSpPr>
          <p:nvPr/>
        </p:nvSpPr>
        <p:spPr bwMode="auto">
          <a:xfrm>
            <a:off x="0" y="3761461"/>
            <a:ext cx="9144000" cy="2899461"/>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 Usage: </a:t>
            </a:r>
            <a:r>
              <a:rPr lang="en-US" altLang="en-US" sz="1400" dirty="0" err="1">
                <a:solidFill>
                  <a:srgbClr val="000000"/>
                </a:solidFill>
                <a:latin typeface="Consolas" panose="020B0609020204030204" pitchFamily="49" charset="0"/>
              </a:rPr>
              <a:t>weight_in_kg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load_in_kg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terrain_roughness</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walking_speed_in_m</a:t>
            </a:r>
            <a:r>
              <a:rPr lang="en-US" altLang="en-US" sz="1400" dirty="0">
                <a:solidFill>
                  <a:srgbClr val="000000"/>
                </a:solidFill>
                <a:latin typeface="Consolas" panose="020B0609020204030204" pitchFamily="49" charset="0"/>
              </a:rPr>
              <a:t>/s gradient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 Example input: 68 4.5 2 1.4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import sys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W =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L = int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[2])</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n =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V =</a:t>
            </a:r>
            <a:r>
              <a:rPr kumimoji="0" lang="en-US" altLang="en-US" sz="1400" b="0" i="0" u="none" strike="noStrike" cap="none" normalizeH="0" baseline="0" dirty="0">
                <a:ln>
                  <a:noFill/>
                </a:ln>
                <a:solidFill>
                  <a:srgbClr val="000000"/>
                </a:solidFill>
                <a:effectLst/>
                <a:latin typeface="Consolas" panose="020B0609020204030204" pitchFamily="49" charset="0"/>
              </a:rPr>
              <a:t>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[4])</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S =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a:t>
            </a:r>
            <a:br>
              <a:rPr kumimoji="0" lang="en-US" altLang="en-US" sz="1400" b="0" i="0" u="none" strike="noStrike" cap="none" normalizeH="0" baseline="0" dirty="0">
                <a:ln>
                  <a:noFill/>
                </a:ln>
                <a:solidFill>
                  <a:srgbClr val="000000"/>
                </a:solidFill>
                <a:effectLst/>
                <a:latin typeface="Consolas" panose="020B0609020204030204" pitchFamily="49" charset="0"/>
              </a:rPr>
            </a:br>
            <a:r>
              <a:rPr kumimoji="0" lang="en-US" altLang="en-US" sz="1400" b="0" i="0" u="none" strike="noStrike" cap="none" normalizeH="0" baseline="0" dirty="0">
                <a:ln>
                  <a:noFill/>
                </a:ln>
                <a:solidFill>
                  <a:srgbClr val="000000"/>
                </a:solidFill>
                <a:effectLst/>
                <a:latin typeface="Consolas" panose="020B0609020204030204" pitchFamily="49" charset="0"/>
              </a:rPr>
              <a:t>    m = 1.5 * W + 2 * (W + L) * (L / W)**2 + n * (W + L) * (1.5 * V**2 + 0.35 * V * 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print(</a:t>
            </a:r>
            <a:r>
              <a:rPr kumimoji="0" lang="en-US" altLang="en-US" sz="1400" b="0" i="0" u="none" strike="noStrike" cap="none" normalizeH="0" baseline="0" dirty="0" err="1">
                <a:ln>
                  <a:noFill/>
                </a:ln>
                <a:solidFill>
                  <a:schemeClr val="tx1"/>
                </a:solidFill>
                <a:effectLst/>
                <a:latin typeface="Arial" panose="020B0604020202020204" pitchFamily="34" charset="0"/>
              </a:rPr>
              <a:t>f"Metabolic</a:t>
            </a:r>
            <a:r>
              <a:rPr kumimoji="0" lang="en-US" altLang="en-US" sz="1400" b="0" i="0" u="none" strike="noStrike" cap="none" normalizeH="0" baseline="0" dirty="0">
                <a:ln>
                  <a:noFill/>
                </a:ln>
                <a:solidFill>
                  <a:schemeClr val="tx1"/>
                </a:solidFill>
                <a:effectLst/>
                <a:latin typeface="Arial" panose="020B0604020202020204" pitchFamily="34" charset="0"/>
              </a:rPr>
              <a:t> rate = {m} watts")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DD9B0B98-8839-9C78-8F23-375B444886A8}"/>
              </a:ext>
            </a:extLst>
          </p:cNvPr>
          <p:cNvSpPr txBox="1"/>
          <p:nvPr/>
        </p:nvSpPr>
        <p:spPr>
          <a:xfrm>
            <a:off x="4267200" y="4419600"/>
            <a:ext cx="1219200" cy="1200329"/>
          </a:xfrm>
          <a:prstGeom prst="rect">
            <a:avLst/>
          </a:prstGeom>
          <a:noFill/>
        </p:spPr>
        <p:txBody>
          <a:bodyPr wrap="square">
            <a:spAutoFit/>
          </a:bodyPr>
          <a:lstStyle/>
          <a:p>
            <a:pPr marL="0" indent="0">
              <a:buNone/>
            </a:pPr>
            <a:r>
              <a:rPr lang="en-US" sz="7200" b="0" i="0" dirty="0">
                <a:solidFill>
                  <a:srgbClr val="FF0066"/>
                </a:solidFill>
                <a:effectLst/>
                <a:latin typeface="Arial Nova Light" panose="020B0304020202020204" pitchFamily="34" charset="0"/>
              </a:rPr>
              <a:t>?</a:t>
            </a:r>
            <a:endParaRPr lang="en-US" sz="4800" dirty="0">
              <a:solidFill>
                <a:srgbClr val="FF0066"/>
              </a:solidFill>
              <a:latin typeface="Arial Nova Light" panose="020B0304020202020204" pitchFamily="34" charset="0"/>
            </a:endParaRPr>
          </a:p>
        </p:txBody>
      </p:sp>
    </p:spTree>
    <p:extLst>
      <p:ext uri="{BB962C8B-B14F-4D97-AF65-F5344CB8AC3E}">
        <p14:creationId xmlns:p14="http://schemas.microsoft.com/office/powerpoint/2010/main" val="1520044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Allow the user to input values solution</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a:xfrm>
            <a:off x="152400" y="863886"/>
            <a:ext cx="8686800" cy="5410200"/>
          </a:xfrm>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endParaRPr lang="en-US" sz="2800" b="0" i="0" dirty="0">
              <a:solidFill>
                <a:srgbClr val="000000"/>
              </a:solidFill>
              <a:effectLst/>
              <a:latin typeface="Avenir Next W01"/>
            </a:endParaRPr>
          </a:p>
          <a:p>
            <a:pPr marL="0" indent="0">
              <a:buNone/>
            </a:pPr>
            <a:r>
              <a:rPr lang="en-US" sz="1400" b="0" i="0" dirty="0">
                <a:solidFill>
                  <a:srgbClr val="000000"/>
                </a:solidFill>
                <a:effectLst/>
                <a:latin typeface="Avenir Next W01"/>
              </a:rPr>
              <a:t>M = 1.5W + 2.0(W+L)(L/W)^2+n(W+L)(1.5V^2+0.35VS)</a:t>
            </a:r>
            <a:endParaRPr lang="en-US" sz="1600" dirty="0">
              <a:solidFill>
                <a:srgbClr val="000000"/>
              </a:solidFill>
              <a:latin typeface="Avenir Next W01"/>
            </a:endParaRPr>
          </a:p>
          <a:p>
            <a:pPr marL="0" indent="0">
              <a:buNone/>
            </a:pPr>
            <a:endParaRPr lang="en-US" sz="2800" dirty="0">
              <a:solidFill>
                <a:srgbClr val="000000"/>
              </a:solidFill>
              <a:latin typeface="Avenir Next W01"/>
            </a:endParaRPr>
          </a:p>
        </p:txBody>
      </p:sp>
      <p:pic>
        <p:nvPicPr>
          <p:cNvPr id="6" name="Picture 5">
            <a:extLst>
              <a:ext uri="{FF2B5EF4-FFF2-40B4-BE49-F238E27FC236}">
                <a16:creationId xmlns:a16="http://schemas.microsoft.com/office/drawing/2014/main" id="{FE3E4522-D42D-A4A7-457C-1AAFD22478AB}"/>
              </a:ext>
            </a:extLst>
          </p:cNvPr>
          <p:cNvPicPr>
            <a:picLocks noChangeAspect="1"/>
          </p:cNvPicPr>
          <p:nvPr/>
        </p:nvPicPr>
        <p:blipFill>
          <a:blip r:embed="rId3"/>
          <a:stretch>
            <a:fillRect/>
          </a:stretch>
        </p:blipFill>
        <p:spPr>
          <a:xfrm>
            <a:off x="0" y="2438400"/>
            <a:ext cx="9144000" cy="1107043"/>
          </a:xfrm>
          <a:prstGeom prst="rect">
            <a:avLst/>
          </a:prstGeom>
        </p:spPr>
      </p:pic>
      <p:sp>
        <p:nvSpPr>
          <p:cNvPr id="5" name="Rectangle 2">
            <a:extLst>
              <a:ext uri="{FF2B5EF4-FFF2-40B4-BE49-F238E27FC236}">
                <a16:creationId xmlns:a16="http://schemas.microsoft.com/office/drawing/2014/main" id="{1A87F9D0-390A-1135-2566-3C0CF9372E1D}"/>
              </a:ext>
            </a:extLst>
          </p:cNvPr>
          <p:cNvSpPr>
            <a:spLocks noChangeArrowheads="1"/>
          </p:cNvSpPr>
          <p:nvPr/>
        </p:nvSpPr>
        <p:spPr bwMode="auto">
          <a:xfrm>
            <a:off x="0" y="3761461"/>
            <a:ext cx="9144000" cy="2899461"/>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 Usage: </a:t>
            </a:r>
            <a:r>
              <a:rPr lang="en-US" altLang="en-US" sz="1400" dirty="0" err="1">
                <a:solidFill>
                  <a:srgbClr val="000000"/>
                </a:solidFill>
                <a:latin typeface="Consolas" panose="020B0609020204030204" pitchFamily="49" charset="0"/>
              </a:rPr>
              <a:t>weight_in_kg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load_in_kg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terrain_roughness</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walking_speed_in_m</a:t>
            </a:r>
            <a:r>
              <a:rPr lang="en-US" altLang="en-US" sz="1400" dirty="0">
                <a:solidFill>
                  <a:srgbClr val="000000"/>
                </a:solidFill>
                <a:latin typeface="Consolas" panose="020B0609020204030204" pitchFamily="49" charset="0"/>
              </a:rPr>
              <a:t>/s gradient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 Example input: 68 4.5 2 1.4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import sys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W =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L = 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[2])</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n =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V =</a:t>
            </a:r>
            <a:r>
              <a:rPr kumimoji="0" lang="en-US" altLang="en-US" sz="1400" b="0" i="0" u="none" strike="noStrike" cap="none" normalizeH="0" baseline="0" dirty="0">
                <a:ln>
                  <a:noFill/>
                </a:ln>
                <a:solidFill>
                  <a:srgbClr val="000000"/>
                </a:solidFill>
                <a:effectLst/>
                <a:latin typeface="Consolas" panose="020B0609020204030204" pitchFamily="49" charset="0"/>
              </a:rPr>
              <a:t>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[4])</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S =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a:t>
            </a:r>
            <a:br>
              <a:rPr kumimoji="0" lang="en-US" altLang="en-US" sz="1400" b="0" i="0" u="none" strike="noStrike" cap="none" normalizeH="0" baseline="0" dirty="0">
                <a:ln>
                  <a:noFill/>
                </a:ln>
                <a:solidFill>
                  <a:srgbClr val="000000"/>
                </a:solidFill>
                <a:effectLst/>
                <a:latin typeface="Consolas" panose="020B0609020204030204" pitchFamily="49" charset="0"/>
              </a:rPr>
            </a:br>
            <a:r>
              <a:rPr kumimoji="0" lang="en-US" altLang="en-US" sz="1400" b="0" i="0" u="none" strike="noStrike" cap="none" normalizeH="0" baseline="0" dirty="0">
                <a:ln>
                  <a:noFill/>
                </a:ln>
                <a:solidFill>
                  <a:srgbClr val="000000"/>
                </a:solidFill>
                <a:effectLst/>
                <a:latin typeface="Consolas" panose="020B0609020204030204" pitchFamily="49" charset="0"/>
              </a:rPr>
              <a:t>    m = 1.5 * W + 2 * (W + L) * (L / W)**2 + n * (W + L) * (1.5 * V**2 + 0.35 * V * 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print(</a:t>
            </a:r>
            <a:r>
              <a:rPr kumimoji="0" lang="en-US" altLang="en-US" sz="1400" b="0" i="0" u="none" strike="noStrike" cap="none" normalizeH="0" baseline="0" dirty="0" err="1">
                <a:ln>
                  <a:noFill/>
                </a:ln>
                <a:solidFill>
                  <a:schemeClr val="tx1"/>
                </a:solidFill>
                <a:effectLst/>
                <a:latin typeface="Arial" panose="020B0604020202020204" pitchFamily="34" charset="0"/>
              </a:rPr>
              <a:t>f"Metabolic</a:t>
            </a:r>
            <a:r>
              <a:rPr kumimoji="0" lang="en-US" altLang="en-US" sz="1400" b="0" i="0" u="none" strike="noStrike" cap="none" normalizeH="0" baseline="0" dirty="0">
                <a:ln>
                  <a:noFill/>
                </a:ln>
                <a:solidFill>
                  <a:schemeClr val="tx1"/>
                </a:solidFill>
                <a:effectLst/>
                <a:latin typeface="Arial" panose="020B0604020202020204" pitchFamily="34" charset="0"/>
              </a:rPr>
              <a:t> rate = {m} watts")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811775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B4326-9364-FAC4-991C-8BCFDC1612B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C73C62-B1B6-62AF-71D3-7A9D83CF5E7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323876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a:extLst>
              <a:ext uri="{FF2B5EF4-FFF2-40B4-BE49-F238E27FC236}">
                <a16:creationId xmlns:a16="http://schemas.microsoft.com/office/drawing/2014/main" id="{543DD6B9-27F4-5674-74C2-389EE7B609D5}"/>
              </a:ext>
            </a:extLst>
          </p:cNvPr>
          <p:cNvSpPr>
            <a:spLocks noGrp="1" noChangeArrowheads="1"/>
          </p:cNvSpPr>
          <p:nvPr>
            <p:ph type="title"/>
          </p:nvPr>
        </p:nvSpPr>
        <p:spPr/>
        <p:txBody>
          <a:bodyPr/>
          <a:lstStyle/>
          <a:p>
            <a:pPr eaLnBrk="1" hangingPunct="1"/>
            <a:r>
              <a:rPr lang="en-US" altLang="en-US" sz="3600"/>
              <a:t>String methods</a:t>
            </a:r>
          </a:p>
        </p:txBody>
      </p:sp>
      <p:sp>
        <p:nvSpPr>
          <p:cNvPr id="23556" name="Rectangle 3">
            <a:extLst>
              <a:ext uri="{FF2B5EF4-FFF2-40B4-BE49-F238E27FC236}">
                <a16:creationId xmlns:a16="http://schemas.microsoft.com/office/drawing/2014/main" id="{C9A78CB4-69FB-6EA1-AA8E-7D16CFBF8E0F}"/>
              </a:ext>
            </a:extLst>
          </p:cNvPr>
          <p:cNvSpPr>
            <a:spLocks noGrp="1" noChangeArrowheads="1"/>
          </p:cNvSpPr>
          <p:nvPr>
            <p:ph type="body" idx="1"/>
          </p:nvPr>
        </p:nvSpPr>
        <p:spPr>
          <a:xfrm>
            <a:off x="152400" y="762000"/>
            <a:ext cx="8686800" cy="5943600"/>
          </a:xfrm>
        </p:spPr>
        <p:txBody>
          <a:bodyPr/>
          <a:lstStyle/>
          <a:p>
            <a:pPr eaLnBrk="1" hangingPunct="1">
              <a:lnSpc>
                <a:spcPct val="90000"/>
              </a:lnSpc>
              <a:defRPr/>
            </a:pPr>
            <a:r>
              <a:rPr lang="en-US" altLang="en-US" sz="2000" dirty="0"/>
              <a:t>Functions associated with strings</a:t>
            </a:r>
          </a:p>
          <a:p>
            <a:pPr eaLnBrk="1" hangingPunct="1">
              <a:lnSpc>
                <a:spcPct val="90000"/>
              </a:lnSpc>
              <a:defRPr/>
            </a:pPr>
            <a:r>
              <a:rPr lang="en-US" altLang="en-US" sz="2000" dirty="0"/>
              <a:t>Examples: capitalize, upper, lower, count, find, replace, </a:t>
            </a:r>
            <a:r>
              <a:rPr lang="en-US" altLang="en-US" sz="2000" dirty="0" err="1"/>
              <a:t>endswith</a:t>
            </a:r>
            <a:r>
              <a:rPr lang="en-US" altLang="en-US" sz="2000" dirty="0"/>
              <a:t>, join, format, </a:t>
            </a:r>
            <a:r>
              <a:rPr lang="en-US" altLang="en-US" sz="2000" dirty="0" err="1"/>
              <a:t>startswith</a:t>
            </a:r>
            <a:r>
              <a:rPr lang="en-US" altLang="en-US" sz="2000" dirty="0"/>
              <a:t>,…</a:t>
            </a:r>
          </a:p>
          <a:p>
            <a:pPr eaLnBrk="1" hangingPunct="1">
              <a:lnSpc>
                <a:spcPct val="90000"/>
              </a:lnSpc>
              <a:defRPr/>
            </a:pPr>
            <a:r>
              <a:rPr lang="en-US" altLang="en-US" sz="2000" dirty="0">
                <a:hlinkClick r:id="rId3"/>
              </a:rPr>
              <a:t>String method documentation</a:t>
            </a:r>
            <a:endParaRPr lang="en-US" altLang="en-US" sz="2000" dirty="0"/>
          </a:p>
          <a:p>
            <a:pPr marL="0" indent="0" eaLnBrk="1" hangingPunct="1">
              <a:lnSpc>
                <a:spcPct val="90000"/>
              </a:lnSpc>
              <a:buFontTx/>
              <a:buNone/>
              <a:defRPr/>
            </a:pPr>
            <a:br>
              <a:rPr lang="en-US" altLang="en-US" sz="2800" b="1" dirty="0">
                <a:solidFill>
                  <a:srgbClr val="0000FF"/>
                </a:solidFill>
                <a:latin typeface="Comic Sans MS" panose="030F0702030302020204" pitchFamily="66" charset="0"/>
              </a:rPr>
            </a:br>
            <a:endParaRPr lang="en-US" altLang="en-US" sz="2800" b="1" dirty="0">
              <a:solidFill>
                <a:srgbClr val="0000FF"/>
              </a:solidFill>
              <a:latin typeface="Comic Sans MS" panose="030F0702030302020204" pitchFamily="66" charset="0"/>
            </a:endParaRP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bird = 'Parrot'</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lowerBird</a:t>
            </a:r>
            <a:r>
              <a:rPr lang="en-US" altLang="en-US" sz="2000" dirty="0">
                <a:latin typeface="Courier New" panose="02070309020205020404" pitchFamily="49" charset="0"/>
                <a:cs typeface="Courier New" panose="02070309020205020404" pitchFamily="49" charset="0"/>
              </a:rPr>
              <a:t> = </a:t>
            </a:r>
            <a:r>
              <a:rPr lang="en-US" altLang="en-US" sz="2000" dirty="0" err="1">
                <a:latin typeface="Courier New" panose="02070309020205020404" pitchFamily="49" charset="0"/>
                <a:cs typeface="Courier New" panose="02070309020205020404" pitchFamily="49" charset="0"/>
              </a:rPr>
              <a:t>bird</a:t>
            </a:r>
            <a:r>
              <a:rPr lang="en-US" altLang="en-US" sz="2000" b="1" dirty="0" err="1">
                <a:latin typeface="Courier New" panose="02070309020205020404" pitchFamily="49" charset="0"/>
                <a:cs typeface="Courier New" panose="02070309020205020404" pitchFamily="49" charset="0"/>
              </a:rPr>
              <a:t>.</a:t>
            </a:r>
            <a:r>
              <a:rPr lang="en-US" altLang="en-US" sz="2000" dirty="0" err="1">
                <a:latin typeface="Courier New" panose="02070309020205020404" pitchFamily="49" charset="0"/>
                <a:cs typeface="Courier New" panose="02070309020205020404" pitchFamily="49" charset="0"/>
              </a:rPr>
              <a:t>lower</a:t>
            </a:r>
            <a:r>
              <a:rPr lang="en-US" altLang="en-US" sz="2000" dirty="0">
                <a:latin typeface="Courier New" panose="02070309020205020404" pitchFamily="49" charset="0"/>
                <a:cs typeface="Courier New" panose="02070309020205020404" pitchFamily="49" charset="0"/>
              </a:rPr>
              <a:t>( )</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lowerBird</a:t>
            </a: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defRPr/>
            </a:pPr>
            <a:r>
              <a:rPr lang="en-US" altLang="en-US" sz="2000" b="1" dirty="0">
                <a:solidFill>
                  <a:srgbClr val="54B1B8"/>
                </a:solidFill>
                <a:latin typeface="Courier New" panose="02070309020205020404" pitchFamily="49" charset="0"/>
                <a:cs typeface="Courier New" panose="02070309020205020404" pitchFamily="49" charset="0"/>
              </a:rPr>
              <a:t>‘parrot’</a:t>
            </a:r>
          </a:p>
          <a:p>
            <a:pPr eaLnBrk="1" hangingPunct="1">
              <a:lnSpc>
                <a:spcPct val="90000"/>
              </a:lnSpc>
              <a:buFontTx/>
              <a:buNone/>
              <a:defRPr/>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food = </a:t>
            </a:r>
            <a:r>
              <a:rPr lang="en-US" altLang="en-US" sz="2000" dirty="0" err="1">
                <a:latin typeface="Courier New" panose="02070309020205020404" pitchFamily="49" charset="0"/>
                <a:cs typeface="Courier New" panose="02070309020205020404" pitchFamily="49" charset="0"/>
              </a:rPr>
              <a:t>bird</a:t>
            </a:r>
            <a:r>
              <a:rPr lang="en-US" altLang="en-US" sz="2000" b="1" dirty="0" err="1">
                <a:latin typeface="Courier New" panose="02070309020205020404" pitchFamily="49" charset="0"/>
                <a:cs typeface="Courier New" panose="02070309020205020404" pitchFamily="49" charset="0"/>
              </a:rPr>
              <a:t>.</a:t>
            </a:r>
            <a:r>
              <a:rPr lang="en-US" altLang="en-US" sz="2000" dirty="0" err="1">
                <a:latin typeface="Courier New" panose="02070309020205020404" pitchFamily="49" charset="0"/>
                <a:cs typeface="Courier New" panose="02070309020205020404" pitchFamily="49" charset="0"/>
              </a:rPr>
              <a:t>replace</a:t>
            </a:r>
            <a:r>
              <a:rPr lang="en-US" altLang="en-US" sz="2000" dirty="0">
                <a:latin typeface="Courier New" panose="02070309020205020404" pitchFamily="49" charset="0"/>
                <a:cs typeface="Courier New" panose="02070309020205020404" pitchFamily="49" charset="0"/>
              </a:rPr>
              <a:t>('P','C')</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food</a:t>
            </a:r>
          </a:p>
          <a:p>
            <a:pPr eaLnBrk="1" hangingPunct="1">
              <a:lnSpc>
                <a:spcPct val="90000"/>
              </a:lnSpc>
              <a:buFontTx/>
              <a:buNone/>
              <a:defRPr/>
            </a:pPr>
            <a:r>
              <a:rPr lang="en-US" altLang="en-US" sz="2000" b="1" dirty="0">
                <a:solidFill>
                  <a:srgbClr val="54B1B8"/>
                </a:solidFill>
                <a:latin typeface="Courier New" panose="02070309020205020404" pitchFamily="49" charset="0"/>
                <a:cs typeface="Courier New" panose="02070309020205020404" pitchFamily="49" charset="0"/>
              </a:rPr>
              <a:t>‘Carrot’</a:t>
            </a:r>
          </a:p>
          <a:p>
            <a:pPr eaLnBrk="1" hangingPunct="1">
              <a:lnSpc>
                <a:spcPct val="90000"/>
              </a:lnSpc>
              <a:buFontTx/>
              <a:buNone/>
              <a:defRPr/>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state = 'Mississippi'</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state</a:t>
            </a:r>
            <a:r>
              <a:rPr lang="en-US" altLang="en-US" sz="2000" b="1" dirty="0" err="1">
                <a:latin typeface="Courier New" panose="02070309020205020404" pitchFamily="49" charset="0"/>
                <a:cs typeface="Courier New" panose="02070309020205020404" pitchFamily="49" charset="0"/>
              </a:rPr>
              <a:t>.</a:t>
            </a:r>
            <a:r>
              <a:rPr lang="en-US" altLang="en-US" sz="2000" dirty="0" err="1">
                <a:latin typeface="Courier New" panose="02070309020205020404" pitchFamily="49" charset="0"/>
                <a:cs typeface="Courier New" panose="02070309020205020404" pitchFamily="49" charset="0"/>
              </a:rPr>
              <a:t>count</a:t>
            </a:r>
            <a:r>
              <a:rPr lang="en-US" altLang="en-US" sz="2000" dirty="0">
                <a:latin typeface="Courier New" panose="02070309020205020404" pitchFamily="49" charset="0"/>
                <a:cs typeface="Courier New" panose="02070309020205020404" pitchFamily="49" charset="0"/>
              </a:rPr>
              <a:t>('s')</a:t>
            </a:r>
          </a:p>
          <a:p>
            <a:pPr eaLnBrk="1" hangingPunct="1">
              <a:lnSpc>
                <a:spcPct val="90000"/>
              </a:lnSpc>
              <a:buFontTx/>
              <a:buNone/>
              <a:defRPr/>
            </a:pPr>
            <a:r>
              <a:rPr lang="en-US" altLang="en-US" sz="2000" b="1" dirty="0">
                <a:solidFill>
                  <a:srgbClr val="54B1B8"/>
                </a:solidFill>
                <a:latin typeface="Courier New" panose="02070309020205020404" pitchFamily="49" charset="0"/>
                <a:cs typeface="Courier New" panose="02070309020205020404" pitchFamily="49" charset="0"/>
              </a:rPr>
              <a:t>4</a:t>
            </a:r>
            <a:endParaRPr lang="en-US" altLang="en-US" sz="1200" b="1" dirty="0">
              <a:solidFill>
                <a:srgbClr val="54B1B8"/>
              </a:solidFill>
              <a:latin typeface="Courier New" panose="02070309020205020404" pitchFamily="49" charset="0"/>
              <a:cs typeface="Courier New" panose="02070309020205020404" pitchFamily="49" charset="0"/>
            </a:endParaRPr>
          </a:p>
          <a:p>
            <a:pPr eaLnBrk="1" hangingPunct="1">
              <a:lnSpc>
                <a:spcPct val="90000"/>
              </a:lnSpc>
              <a:defRPr/>
            </a:pPr>
            <a:endParaRPr lang="en-US" altLang="en-US" sz="2000" dirty="0"/>
          </a:p>
        </p:txBody>
      </p:sp>
      <p:sp>
        <p:nvSpPr>
          <p:cNvPr id="18437" name="Rectangle 4">
            <a:extLst>
              <a:ext uri="{FF2B5EF4-FFF2-40B4-BE49-F238E27FC236}">
                <a16:creationId xmlns:a16="http://schemas.microsoft.com/office/drawing/2014/main" id="{5FEC6F6C-6BE9-2855-23A2-AB1D169C52C0}"/>
              </a:ext>
            </a:extLst>
          </p:cNvPr>
          <p:cNvSpPr>
            <a:spLocks noChangeArrowheads="1"/>
          </p:cNvSpPr>
          <p:nvPr/>
        </p:nvSpPr>
        <p:spPr bwMode="auto">
          <a:xfrm>
            <a:off x="838200" y="2133600"/>
            <a:ext cx="6705600" cy="533400"/>
          </a:xfrm>
          <a:prstGeom prst="rect">
            <a:avLst/>
          </a:prstGeom>
          <a:solidFill>
            <a:srgbClr val="FFF9AF"/>
          </a:solidFill>
          <a:ln w="9525">
            <a:solidFill>
              <a:schemeClr val="tx1"/>
            </a:solidFill>
            <a:miter lim="800000"/>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lnSpc>
                <a:spcPct val="80000"/>
              </a:lnSpc>
              <a:spcBef>
                <a:spcPct val="20000"/>
              </a:spcBef>
              <a:defRPr/>
            </a:pPr>
            <a:r>
              <a:rPr lang="en-US" altLang="en-US" sz="2400" dirty="0" err="1">
                <a:latin typeface="+mn-lt"/>
              </a:rPr>
              <a:t>object</a:t>
            </a:r>
            <a:r>
              <a:rPr lang="en-US" altLang="en-US" sz="2400" b="1" dirty="0" err="1">
                <a:latin typeface="+mn-lt"/>
              </a:rPr>
              <a:t>.</a:t>
            </a:r>
            <a:r>
              <a:rPr lang="en-US" altLang="en-US" sz="2400" dirty="0" err="1">
                <a:latin typeface="+mn-lt"/>
              </a:rPr>
              <a:t>method</a:t>
            </a:r>
            <a:r>
              <a:rPr lang="en-US" altLang="en-US" sz="2400" dirty="0">
                <a:latin typeface="+mn-lt"/>
              </a:rPr>
              <a:t>(argument 1, argument 2, …)</a:t>
            </a:r>
          </a:p>
        </p:txBody>
      </p:sp>
      <p:sp>
        <p:nvSpPr>
          <p:cNvPr id="211973" name="Line 5">
            <a:extLst>
              <a:ext uri="{FF2B5EF4-FFF2-40B4-BE49-F238E27FC236}">
                <a16:creationId xmlns:a16="http://schemas.microsoft.com/office/drawing/2014/main" id="{09C2F99A-5321-7D89-19E9-A5D150F168D2}"/>
              </a:ext>
            </a:extLst>
          </p:cNvPr>
          <p:cNvSpPr>
            <a:spLocks noChangeShapeType="1"/>
          </p:cNvSpPr>
          <p:nvPr/>
        </p:nvSpPr>
        <p:spPr bwMode="auto">
          <a:xfrm flipH="1" flipV="1">
            <a:off x="4448175" y="3413125"/>
            <a:ext cx="1295400" cy="1524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74" name="Line 6">
            <a:extLst>
              <a:ext uri="{FF2B5EF4-FFF2-40B4-BE49-F238E27FC236}">
                <a16:creationId xmlns:a16="http://schemas.microsoft.com/office/drawing/2014/main" id="{72CE76CE-C94E-7EA7-6386-E5C567DA1C98}"/>
              </a:ext>
            </a:extLst>
          </p:cNvPr>
          <p:cNvSpPr>
            <a:spLocks noChangeShapeType="1"/>
          </p:cNvSpPr>
          <p:nvPr/>
        </p:nvSpPr>
        <p:spPr bwMode="auto">
          <a:xfrm flipH="1" flipV="1">
            <a:off x="5149850" y="4799012"/>
            <a:ext cx="1219200" cy="3048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75" name="Line 7">
            <a:extLst>
              <a:ext uri="{FF2B5EF4-FFF2-40B4-BE49-F238E27FC236}">
                <a16:creationId xmlns:a16="http://schemas.microsoft.com/office/drawing/2014/main" id="{35B5BCD7-BD29-5D74-53FA-DBF94C746C20}"/>
              </a:ext>
            </a:extLst>
          </p:cNvPr>
          <p:cNvSpPr>
            <a:spLocks noChangeShapeType="1"/>
          </p:cNvSpPr>
          <p:nvPr/>
        </p:nvSpPr>
        <p:spPr bwMode="auto">
          <a:xfrm flipH="1" flipV="1">
            <a:off x="3651250" y="6384925"/>
            <a:ext cx="1295400" cy="1524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76" name="Text Box 8">
            <a:extLst>
              <a:ext uri="{FF2B5EF4-FFF2-40B4-BE49-F238E27FC236}">
                <a16:creationId xmlns:a16="http://schemas.microsoft.com/office/drawing/2014/main" id="{F31AE336-6838-F8F5-DD77-82B1176EE61A}"/>
              </a:ext>
            </a:extLst>
          </p:cNvPr>
          <p:cNvSpPr txBox="1">
            <a:spLocks noChangeArrowheads="1"/>
          </p:cNvSpPr>
          <p:nvPr/>
        </p:nvSpPr>
        <p:spPr bwMode="auto">
          <a:xfrm>
            <a:off x="6184900" y="3373438"/>
            <a:ext cx="158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no arguments</a:t>
            </a:r>
          </a:p>
        </p:txBody>
      </p:sp>
      <p:sp>
        <p:nvSpPr>
          <p:cNvPr id="211977" name="Text Box 9">
            <a:extLst>
              <a:ext uri="{FF2B5EF4-FFF2-40B4-BE49-F238E27FC236}">
                <a16:creationId xmlns:a16="http://schemas.microsoft.com/office/drawing/2014/main" id="{61B69105-CB3E-3C21-1EFA-1997D7AE889B}"/>
              </a:ext>
            </a:extLst>
          </p:cNvPr>
          <p:cNvSpPr txBox="1">
            <a:spLocks noChangeArrowheads="1"/>
          </p:cNvSpPr>
          <p:nvPr/>
        </p:nvSpPr>
        <p:spPr bwMode="auto">
          <a:xfrm>
            <a:off x="6470650" y="5043487"/>
            <a:ext cx="1682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two arguments</a:t>
            </a:r>
          </a:p>
        </p:txBody>
      </p:sp>
      <p:sp>
        <p:nvSpPr>
          <p:cNvPr id="211978" name="Text Box 10">
            <a:extLst>
              <a:ext uri="{FF2B5EF4-FFF2-40B4-BE49-F238E27FC236}">
                <a16:creationId xmlns:a16="http://schemas.microsoft.com/office/drawing/2014/main" id="{68880133-196C-E16E-7928-2817DAF5CA7C}"/>
              </a:ext>
            </a:extLst>
          </p:cNvPr>
          <p:cNvSpPr txBox="1">
            <a:spLocks noChangeArrowheads="1"/>
          </p:cNvSpPr>
          <p:nvPr/>
        </p:nvSpPr>
        <p:spPr bwMode="auto">
          <a:xfrm>
            <a:off x="5022850" y="6262688"/>
            <a:ext cx="15938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one argument</a:t>
            </a:r>
          </a:p>
        </p:txBody>
      </p:sp>
      <p:sp>
        <p:nvSpPr>
          <p:cNvPr id="211981" name="Text Box 13">
            <a:extLst>
              <a:ext uri="{FF2B5EF4-FFF2-40B4-BE49-F238E27FC236}">
                <a16:creationId xmlns:a16="http://schemas.microsoft.com/office/drawing/2014/main" id="{F9385E12-BB19-F854-818B-98D046FA0377}"/>
              </a:ext>
            </a:extLst>
          </p:cNvPr>
          <p:cNvSpPr txBox="1">
            <a:spLocks noChangeArrowheads="1"/>
          </p:cNvSpPr>
          <p:nvPr/>
        </p:nvSpPr>
        <p:spPr bwMode="auto">
          <a:xfrm>
            <a:off x="3076575" y="3732213"/>
            <a:ext cx="2000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object       method</a:t>
            </a:r>
          </a:p>
        </p:txBody>
      </p:sp>
      <p:sp>
        <p:nvSpPr>
          <p:cNvPr id="211983" name="Line 15">
            <a:extLst>
              <a:ext uri="{FF2B5EF4-FFF2-40B4-BE49-F238E27FC236}">
                <a16:creationId xmlns:a16="http://schemas.microsoft.com/office/drawing/2014/main" id="{242C1BAC-8C74-2B60-E76E-855C5381260C}"/>
              </a:ext>
            </a:extLst>
          </p:cNvPr>
          <p:cNvSpPr>
            <a:spLocks noChangeShapeType="1"/>
          </p:cNvSpPr>
          <p:nvPr/>
        </p:nvSpPr>
        <p:spPr bwMode="auto">
          <a:xfrm flipH="1" flipV="1">
            <a:off x="3152775" y="3489325"/>
            <a:ext cx="381000" cy="3048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85" name="Line 17">
            <a:extLst>
              <a:ext uri="{FF2B5EF4-FFF2-40B4-BE49-F238E27FC236}">
                <a16:creationId xmlns:a16="http://schemas.microsoft.com/office/drawing/2014/main" id="{C3DBB363-0C9A-FCD1-4C9D-8B4BD1F743C6}"/>
              </a:ext>
            </a:extLst>
          </p:cNvPr>
          <p:cNvSpPr>
            <a:spLocks noChangeShapeType="1"/>
          </p:cNvSpPr>
          <p:nvPr/>
        </p:nvSpPr>
        <p:spPr bwMode="auto">
          <a:xfrm flipH="1" flipV="1">
            <a:off x="3914775" y="3489325"/>
            <a:ext cx="381000" cy="3048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87" name="Oval 19">
            <a:extLst>
              <a:ext uri="{FF2B5EF4-FFF2-40B4-BE49-F238E27FC236}">
                <a16:creationId xmlns:a16="http://schemas.microsoft.com/office/drawing/2014/main" id="{F43EE914-E01F-D66B-B437-CB28594CFD87}"/>
              </a:ext>
            </a:extLst>
          </p:cNvPr>
          <p:cNvSpPr>
            <a:spLocks noChangeArrowheads="1"/>
          </p:cNvSpPr>
          <p:nvPr/>
        </p:nvSpPr>
        <p:spPr bwMode="auto">
          <a:xfrm>
            <a:off x="3305175" y="3365156"/>
            <a:ext cx="152400" cy="1524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1197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197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197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197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197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1978"/>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198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198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198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19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976" grpId="0"/>
      <p:bldP spid="211977" grpId="0"/>
      <p:bldP spid="211978" grpId="0"/>
      <p:bldP spid="211981" grpId="0"/>
      <p:bldP spid="21198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2">
            <a:extLst>
              <a:ext uri="{FF2B5EF4-FFF2-40B4-BE49-F238E27FC236}">
                <a16:creationId xmlns:a16="http://schemas.microsoft.com/office/drawing/2014/main" id="{C00508D2-F7A4-747A-6BDA-14854127F0EB}"/>
              </a:ext>
            </a:extLst>
          </p:cNvPr>
          <p:cNvSpPr>
            <a:spLocks noGrp="1" noChangeArrowheads="1"/>
          </p:cNvSpPr>
          <p:nvPr>
            <p:ph type="title"/>
          </p:nvPr>
        </p:nvSpPr>
        <p:spPr/>
        <p:txBody>
          <a:bodyPr/>
          <a:lstStyle/>
          <a:p>
            <a:pPr eaLnBrk="1" hangingPunct="1"/>
            <a:r>
              <a:rPr lang="en-US" altLang="en-US" sz="3600"/>
              <a:t>Kinds of string methods</a:t>
            </a:r>
          </a:p>
        </p:txBody>
      </p:sp>
      <p:sp>
        <p:nvSpPr>
          <p:cNvPr id="9220" name="Rectangle 3">
            <a:extLst>
              <a:ext uri="{FF2B5EF4-FFF2-40B4-BE49-F238E27FC236}">
                <a16:creationId xmlns:a16="http://schemas.microsoft.com/office/drawing/2014/main" id="{D16D0C26-1B3D-04F5-E8E7-38BCB8AC58A5}"/>
              </a:ext>
            </a:extLst>
          </p:cNvPr>
          <p:cNvSpPr>
            <a:spLocks noGrp="1" noChangeArrowheads="1"/>
          </p:cNvSpPr>
          <p:nvPr>
            <p:ph type="body" idx="1"/>
          </p:nvPr>
        </p:nvSpPr>
        <p:spPr>
          <a:xfrm>
            <a:off x="152400" y="762000"/>
            <a:ext cx="8686800" cy="5943600"/>
          </a:xfrm>
        </p:spPr>
        <p:txBody>
          <a:bodyPr/>
          <a:lstStyle/>
          <a:p>
            <a:pPr marL="0" indent="0"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 bird = "Parrot LIKES you"</a:t>
            </a:r>
            <a:endParaRPr lang="en-US" altLang="en-US" sz="2000" dirty="0"/>
          </a:p>
          <a:p>
            <a:pPr eaLnBrk="1" hangingPunct="1">
              <a:lnSpc>
                <a:spcPct val="90000"/>
              </a:lnSpc>
              <a:defRPr/>
            </a:pPr>
            <a:r>
              <a:rPr lang="en-US" altLang="en-US" sz="2000" dirty="0"/>
              <a:t>Casing </a:t>
            </a:r>
            <a:r>
              <a:rPr lang="en-US" altLang="en-US" sz="1600" dirty="0">
                <a:latin typeface="Courier New" panose="02070309020205020404" pitchFamily="49" charset="0"/>
                <a:cs typeface="Courier New" panose="02070309020205020404" pitchFamily="49" charset="0"/>
              </a:rPr>
              <a:t>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bird.capitalize</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bird.lower</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bird.title</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bird.swapcase</a:t>
            </a:r>
            <a:r>
              <a:rPr lang="en-US" altLang="en-US" sz="1400" dirty="0">
                <a:latin typeface="Courier New" panose="02070309020205020404" pitchFamily="49" charset="0"/>
                <a:cs typeface="Courier New" panose="02070309020205020404" pitchFamily="49" charset="0"/>
              </a:rPr>
              <a:t>() -&gt; </a:t>
            </a:r>
            <a:r>
              <a:rPr lang="en-US" altLang="en-US" sz="1400" dirty="0" err="1">
                <a:latin typeface="Courier New" panose="02070309020205020404" pitchFamily="49" charset="0"/>
                <a:cs typeface="Courier New" panose="02070309020205020404" pitchFamily="49" charset="0"/>
              </a:rPr>
              <a:t>pARROT</a:t>
            </a:r>
            <a:r>
              <a:rPr lang="en-US" altLang="en-US" sz="1400" dirty="0">
                <a:latin typeface="Courier New" panose="02070309020205020404" pitchFamily="49" charset="0"/>
                <a:cs typeface="Courier New" panose="02070309020205020404" pitchFamily="49" charset="0"/>
              </a:rPr>
              <a: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bird.upper</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endParaRPr lang="en-US" altLang="en-US" sz="1400" dirty="0">
              <a:latin typeface="Courier New" panose="02070309020205020404" pitchFamily="49" charset="0"/>
              <a:cs typeface="Courier New" panose="02070309020205020404" pitchFamily="49" charset="0"/>
            </a:endParaRPr>
          </a:p>
          <a:p>
            <a:pPr marL="342900" lvl="1" indent="-342900" eaLnBrk="1" hangingPunct="1">
              <a:lnSpc>
                <a:spcPct val="90000"/>
              </a:lnSpc>
              <a:buFontTx/>
              <a:buChar char="•"/>
              <a:defRPr/>
            </a:pPr>
            <a:r>
              <a:rPr lang="en-US" altLang="en-US" sz="2000" dirty="0">
                <a:ea typeface="+mn-ea"/>
                <a:cs typeface="+mn-cs"/>
              </a:rPr>
              <a:t>Is it one of these?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bird.isalnum</a:t>
            </a:r>
            <a:r>
              <a:rPr lang="en-US" altLang="en-US" sz="1400" dirty="0">
                <a:latin typeface="Courier New" panose="02070309020205020404" pitchFamily="49" charset="0"/>
                <a:cs typeface="Courier New" panose="02070309020205020404" pitchFamily="49" charset="0"/>
              </a:rPr>
              <a:t>() -&gt; True        "</a:t>
            </a:r>
            <a:r>
              <a:rPr lang="en-US" altLang="en-US" sz="1400" dirty="0" err="1">
                <a:latin typeface="Courier New" panose="02070309020205020404" pitchFamily="49" charset="0"/>
                <a:cs typeface="Courier New" panose="02070309020205020404" pitchFamily="49" charset="0"/>
              </a:rPr>
              <a:t>rr</a:t>
            </a:r>
            <a:r>
              <a:rPr lang="en-US" altLang="en-US" sz="1400" dirty="0">
                <a:latin typeface="Courier New" panose="02070309020205020404" pitchFamily="49" charset="0"/>
                <a:cs typeface="Courier New" panose="02070309020205020404" pitchFamily="49" charset="0"/>
              </a:rPr>
              <a:t>&amp;#ha@/gg".</a:t>
            </a:r>
            <a:r>
              <a:rPr lang="en-US" altLang="en-US" sz="1400" dirty="0" err="1">
                <a:latin typeface="Courier New" panose="02070309020205020404" pitchFamily="49" charset="0"/>
                <a:cs typeface="Courier New" panose="02070309020205020404" pitchFamily="49" charset="0"/>
              </a:rPr>
              <a:t>isalnum</a:t>
            </a:r>
            <a:r>
              <a:rPr lang="en-US" altLang="en-US" sz="1400" dirty="0">
                <a:latin typeface="Courier New" panose="02070309020205020404" pitchFamily="49" charset="0"/>
                <a:cs typeface="Courier New" panose="02070309020205020404" pitchFamily="49" charset="0"/>
              </a:rPr>
              <a:t>()-&gt; False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bird.isalpha</a:t>
            </a:r>
            <a:r>
              <a:rPr lang="en-US" altLang="en-US" sz="1400" dirty="0">
                <a:latin typeface="Courier New" panose="02070309020205020404" pitchFamily="49" charset="0"/>
                <a:cs typeface="Courier New" panose="02070309020205020404" pitchFamily="49" charset="0"/>
              </a:rPr>
              <a:t>() -&gt; True        "abc1".isalpha() -&gt; False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"2.34".isdigit() -&gt; False     "234".isdigit()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bird.islower</a:t>
            </a:r>
            <a:r>
              <a:rPr lang="en-US" altLang="en-US" sz="1400" dirty="0">
                <a:latin typeface="Courier New" panose="02070309020205020404" pitchFamily="49" charset="0"/>
                <a:cs typeface="Courier New" panose="02070309020205020404" pitchFamily="49" charset="0"/>
              </a:rPr>
              <a:t>() -&gt; False       "but </a:t>
            </a:r>
            <a:r>
              <a:rPr lang="en-US" altLang="en-US" sz="1400" dirty="0" err="1">
                <a:latin typeface="Courier New" panose="02070309020205020404" pitchFamily="49" charset="0"/>
                <a:cs typeface="Courier New" panose="02070309020205020404" pitchFamily="49" charset="0"/>
              </a:rPr>
              <a:t>i</a:t>
            </a:r>
            <a:r>
              <a:rPr lang="en-US" altLang="en-US" sz="1400" dirty="0">
                <a:latin typeface="Courier New" panose="02070309020205020404" pitchFamily="49" charset="0"/>
                <a:cs typeface="Courier New" panose="02070309020205020404" pitchFamily="49" charset="0"/>
              </a:rPr>
              <a:t> am".</a:t>
            </a:r>
            <a:r>
              <a:rPr lang="en-US" altLang="en-US" sz="1400" dirty="0" err="1">
                <a:latin typeface="Courier New" panose="02070309020205020404" pitchFamily="49" charset="0"/>
                <a:cs typeface="Courier New" panose="02070309020205020404" pitchFamily="49" charset="0"/>
              </a:rPr>
              <a:t>islower</a:t>
            </a:r>
            <a:r>
              <a:rPr lang="en-US" altLang="en-US" sz="1400" dirty="0">
                <a:latin typeface="Courier New" panose="02070309020205020404" pitchFamily="49" charset="0"/>
                <a:cs typeface="Courier New" panose="02070309020205020404" pitchFamily="49" charset="0"/>
              </a:rPr>
              <a: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bird.isspace</a:t>
            </a:r>
            <a:r>
              <a:rPr lang="en-US" altLang="en-US" sz="1400" dirty="0">
                <a:latin typeface="Courier New" panose="02070309020205020404" pitchFamily="49" charset="0"/>
                <a:cs typeface="Courier New" panose="02070309020205020404" pitchFamily="49" charset="0"/>
              </a:rPr>
              <a:t>() -&gt; False       "\n\t\t   \n".</a:t>
            </a:r>
            <a:r>
              <a:rPr lang="en-US" altLang="en-US" sz="1400" dirty="0" err="1">
                <a:latin typeface="Courier New" panose="02070309020205020404" pitchFamily="49" charset="0"/>
                <a:cs typeface="Courier New" panose="02070309020205020404" pitchFamily="49" charset="0"/>
              </a:rPr>
              <a:t>isspace</a:t>
            </a:r>
            <a:r>
              <a:rPr lang="en-US" altLang="en-US" sz="1400" dirty="0">
                <a:latin typeface="Courier New" panose="02070309020205020404" pitchFamily="49" charset="0"/>
                <a:cs typeface="Courier New" panose="02070309020205020404" pitchFamily="49" charset="0"/>
              </a:rPr>
              <a: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bird.istitle</a:t>
            </a:r>
            <a:r>
              <a:rPr lang="en-US" altLang="en-US" sz="1400" dirty="0">
                <a:latin typeface="Courier New" panose="02070309020205020404" pitchFamily="49" charset="0"/>
                <a:cs typeface="Courier New" panose="02070309020205020404" pitchFamily="49" charset="0"/>
              </a:rPr>
              <a:t>() -&gt; False       "But I Am".</a:t>
            </a:r>
            <a:r>
              <a:rPr lang="en-US" altLang="en-US" sz="1400" dirty="0" err="1">
                <a:latin typeface="Courier New" panose="02070309020205020404" pitchFamily="49" charset="0"/>
                <a:cs typeface="Courier New" panose="02070309020205020404" pitchFamily="49" charset="0"/>
              </a:rPr>
              <a:t>istitle</a:t>
            </a:r>
            <a:r>
              <a:rPr lang="en-US" altLang="en-US" sz="1400" dirty="0">
                <a:latin typeface="Courier New" panose="02070309020205020404" pitchFamily="49" charset="0"/>
                <a:cs typeface="Courier New" panose="02070309020205020404" pitchFamily="49" charset="0"/>
              </a:rPr>
              <a: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bird.isupper</a:t>
            </a:r>
            <a:r>
              <a:rPr lang="en-US" altLang="en-US" sz="1400" dirty="0">
                <a:latin typeface="Courier New" panose="02070309020205020404" pitchFamily="49" charset="0"/>
                <a:cs typeface="Courier New" panose="02070309020205020404" pitchFamily="49" charset="0"/>
              </a:rPr>
              <a:t>() -&gt; False       "BUT I AM".</a:t>
            </a:r>
            <a:r>
              <a:rPr lang="en-US" altLang="en-US" sz="1400" dirty="0" err="1">
                <a:latin typeface="Courier New" panose="02070309020205020404" pitchFamily="49" charset="0"/>
                <a:cs typeface="Courier New" panose="02070309020205020404" pitchFamily="49" charset="0"/>
              </a:rPr>
              <a:t>isupper</a:t>
            </a:r>
            <a:r>
              <a:rPr lang="en-US" altLang="en-US" sz="1400" dirty="0">
                <a:latin typeface="Courier New" panose="02070309020205020404" pitchFamily="49" charset="0"/>
                <a:cs typeface="Courier New" panose="02070309020205020404" pitchFamily="49" charset="0"/>
              </a:rPr>
              <a:t>()-&gt;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p>
          <a:p>
            <a:pPr eaLnBrk="1" hangingPunct="1">
              <a:lnSpc>
                <a:spcPct val="90000"/>
              </a:lnSpc>
              <a:defRPr/>
            </a:pPr>
            <a:r>
              <a:rPr lang="en-US" altLang="en-US" sz="2000" dirty="0"/>
              <a:t>Position/presence of substrings</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bird.find</a:t>
            </a:r>
            <a:r>
              <a:rPr lang="en-US" altLang="en-US" sz="1400" dirty="0">
                <a:latin typeface="Courier New" panose="02070309020205020404" pitchFamily="49" charset="0"/>
                <a:cs typeface="Courier New" panose="02070309020205020404" pitchFamily="49" charset="0"/>
              </a:rPr>
              <a:t>("o") -&gt; 4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bird.find</a:t>
            </a:r>
            <a:r>
              <a:rPr lang="en-US" altLang="en-US" sz="1400" dirty="0">
                <a:latin typeface="Courier New" panose="02070309020205020404" pitchFamily="49" charset="0"/>
                <a:cs typeface="Courier New" panose="02070309020205020404" pitchFamily="49" charset="0"/>
              </a:rPr>
              <a:t>("q") -&gt; -1</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bird.index</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ot</a:t>
            </a:r>
            <a:r>
              <a:rPr lang="en-US" altLang="en-US" sz="1400" dirty="0">
                <a:latin typeface="Courier New" panose="02070309020205020404" pitchFamily="49" charset="0"/>
                <a:cs typeface="Courier New" panose="02070309020205020404" pitchFamily="49" charset="0"/>
              </a:rPr>
              <a:t>") -&gt; 4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bird.index</a:t>
            </a:r>
            <a:r>
              <a:rPr lang="en-US" altLang="en-US" sz="1400" dirty="0">
                <a:latin typeface="Courier New" panose="02070309020205020404" pitchFamily="49" charset="0"/>
                <a:cs typeface="Courier New" panose="02070309020205020404" pitchFamily="49" charset="0"/>
              </a:rPr>
              <a:t>("q") -&gt; </a:t>
            </a:r>
            <a:r>
              <a:rPr lang="en-US" altLang="en-US" sz="1400" dirty="0" err="1">
                <a:latin typeface="Courier New" panose="02070309020205020404" pitchFamily="49" charset="0"/>
                <a:cs typeface="Courier New" panose="02070309020205020404" pitchFamily="49" charset="0"/>
              </a:rPr>
              <a:t>ValueError</a:t>
            </a:r>
            <a:r>
              <a:rPr lang="en-US" altLang="en-US" sz="1400" dirty="0">
                <a:latin typeface="Courier New" panose="02070309020205020404" pitchFamily="49" charset="0"/>
                <a:cs typeface="Courier New" panose="02070309020205020404" pitchFamily="49" charset="0"/>
              </a:rPr>
              <a:t>: substring not found  </a:t>
            </a:r>
            <a:endParaRPr lang="en-US" altLang="en-US" sz="2400" dirty="0"/>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bird.startswith</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ou</a:t>
            </a:r>
            <a:r>
              <a:rPr lang="en-US" altLang="en-US" sz="1400" dirty="0">
                <a:latin typeface="Courier New" panose="02070309020205020404" pitchFamily="49" charset="0"/>
                <a:cs typeface="Courier New" panose="02070309020205020404" pitchFamily="49" charset="0"/>
              </a:rPr>
              <a:t>") -&gt; False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bird.endsswith</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ou</a:t>
            </a:r>
            <a:r>
              <a:rPr lang="en-US" altLang="en-US" sz="1400" dirty="0">
                <a:latin typeface="Courier New" panose="02070309020205020404" pitchFamily="49" charset="0"/>
                <a:cs typeface="Courier New" panose="02070309020205020404" pitchFamily="49" charset="0"/>
              </a:rPr>
              <a:t>") -&gt; True</a:t>
            </a:r>
          </a:p>
          <a:p>
            <a:pPr eaLnBrk="1" hangingPunct="1">
              <a:lnSpc>
                <a:spcPct val="90000"/>
              </a:lnSpc>
              <a:defRPr/>
            </a:pPr>
            <a:endParaRPr lang="en-US" altLang="en-US" sz="2400" dirty="0"/>
          </a:p>
        </p:txBody>
      </p:sp>
      <p:sp>
        <p:nvSpPr>
          <p:cNvPr id="18437" name="Rectangle 4">
            <a:extLst>
              <a:ext uri="{FF2B5EF4-FFF2-40B4-BE49-F238E27FC236}">
                <a16:creationId xmlns:a16="http://schemas.microsoft.com/office/drawing/2014/main" id="{54FD1736-3F3D-8164-335E-102B81BB1F12}"/>
              </a:ext>
            </a:extLst>
          </p:cNvPr>
          <p:cNvSpPr>
            <a:spLocks noChangeArrowheads="1"/>
          </p:cNvSpPr>
          <p:nvPr/>
        </p:nvSpPr>
        <p:spPr bwMode="auto">
          <a:xfrm>
            <a:off x="5410200" y="277813"/>
            <a:ext cx="3581400" cy="306387"/>
          </a:xfrm>
          <a:prstGeom prst="rect">
            <a:avLst/>
          </a:prstGeom>
          <a:solidFill>
            <a:srgbClr val="FFF9AF"/>
          </a:solidFill>
          <a:ln w="9525">
            <a:solidFill>
              <a:schemeClr val="tx1"/>
            </a:solidFill>
            <a:miter lim="800000"/>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lnSpc>
                <a:spcPct val="80000"/>
              </a:lnSpc>
              <a:spcBef>
                <a:spcPct val="20000"/>
              </a:spcBef>
              <a:defRPr/>
            </a:pPr>
            <a:r>
              <a:rPr lang="en-US" altLang="en-US" sz="1400" dirty="0" err="1">
                <a:latin typeface="+mn-lt"/>
              </a:rPr>
              <a:t>object</a:t>
            </a:r>
            <a:r>
              <a:rPr lang="en-US" altLang="en-US" sz="2800" b="1" dirty="0" err="1">
                <a:latin typeface="+mn-lt"/>
              </a:rPr>
              <a:t>.</a:t>
            </a:r>
            <a:r>
              <a:rPr lang="en-US" altLang="en-US" sz="1400" dirty="0" err="1">
                <a:latin typeface="+mn-lt"/>
              </a:rPr>
              <a:t>method</a:t>
            </a:r>
            <a:r>
              <a:rPr lang="en-US" altLang="en-US" sz="1400" dirty="0">
                <a:latin typeface="+mn-lt"/>
              </a:rPr>
              <a:t>(argument 1, argument 2,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3">
            <a:extLst>
              <a:ext uri="{FF2B5EF4-FFF2-40B4-BE49-F238E27FC236}">
                <a16:creationId xmlns:a16="http://schemas.microsoft.com/office/drawing/2014/main" id="{E8783785-AD93-FAD8-91DE-1474A2BF6D85}"/>
              </a:ext>
            </a:extLst>
          </p:cNvPr>
          <p:cNvSpPr>
            <a:spLocks noGrp="1" noChangeArrowheads="1"/>
          </p:cNvSpPr>
          <p:nvPr>
            <p:ph type="body" idx="1"/>
          </p:nvPr>
        </p:nvSpPr>
        <p:spPr>
          <a:xfrm>
            <a:off x="152400" y="228600"/>
            <a:ext cx="8915400" cy="6096000"/>
          </a:xfrm>
        </p:spPr>
        <p:txBody>
          <a:bodyPr/>
          <a:lstStyle/>
          <a:p>
            <a:pPr eaLnBrk="1" hangingPunct="1">
              <a:lnSpc>
                <a:spcPct val="90000"/>
              </a:lnSpc>
              <a:defRPr/>
            </a:pPr>
            <a:r>
              <a:rPr lang="en-US" altLang="en-US" sz="1800" dirty="0"/>
              <a:t>Formatting</a:t>
            </a:r>
            <a:r>
              <a:rPr lang="en-US" altLang="en-US" sz="2000" dirty="0"/>
              <a:t> </a:t>
            </a:r>
            <a:r>
              <a:rPr lang="en-US" altLang="en-US" sz="1600" dirty="0">
                <a:latin typeface="Courier New" panose="02070309020205020404" pitchFamily="49" charset="0"/>
                <a:cs typeface="Courier New" panose="02070309020205020404" pitchFamily="49" charset="0"/>
              </a:rPr>
              <a:t> </a:t>
            </a:r>
          </a:p>
          <a:p>
            <a:pPr lvl="1" eaLnBrk="1" hangingPunct="1">
              <a:lnSpc>
                <a:spcPct val="90000"/>
              </a:lnSpc>
              <a:defRPr/>
            </a:pP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{1}-bird is {0} feet </a:t>
            </a:r>
            <a:r>
              <a:rPr lang="en-US" altLang="en-US" sz="1400" dirty="0" err="1">
                <a:latin typeface="Courier New" panose="02070309020205020404" pitchFamily="49" charset="0"/>
                <a:cs typeface="Courier New" panose="02070309020205020404" pitchFamily="49" charset="0"/>
              </a:rPr>
              <a:t>tall</a:t>
            </a:r>
            <a:r>
              <a:rPr lang="en-US" altLang="en-US" sz="1400" dirty="0" err="1">
                <a:solidFill>
                  <a:prstClr val="black"/>
                </a:solidFill>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.format</a:t>
            </a:r>
            <a:r>
              <a:rPr lang="en-US" altLang="en-US" sz="1400" dirty="0">
                <a:latin typeface="Courier New" panose="02070309020205020404" pitchFamily="49" charset="0"/>
                <a:cs typeface="Courier New" panose="02070309020205020404" pitchFamily="49" charset="0"/>
              </a:rPr>
              <a:t>(2, </a:t>
            </a: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Polly</a:t>
            </a: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 -&gt; Polly-bird is 2 feet tall</a:t>
            </a:r>
          </a:p>
          <a:p>
            <a:pPr lvl="1" eaLnBrk="1" hangingPunct="1">
              <a:lnSpc>
                <a:spcPct val="90000"/>
              </a:lnSpc>
              <a:defRPr/>
            </a:pP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rjust</a:t>
            </a:r>
            <a:r>
              <a:rPr lang="en-US" altLang="en-US" sz="1400" dirty="0">
                <a:latin typeface="Courier New" panose="02070309020205020404" pitchFamily="49" charset="0"/>
                <a:cs typeface="Courier New" panose="02070309020205020404" pitchFamily="49" charset="0"/>
              </a:rPr>
              <a:t>(6) -&gt; '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p>
          <a:p>
            <a:pPr lvl="1" eaLnBrk="1" hangingPunct="1">
              <a:lnSpc>
                <a:spcPct val="90000"/>
              </a:lnSpc>
              <a:defRPr/>
            </a:pP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123</a:t>
            </a: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.zfill(6) -&gt; '000123‘</a:t>
            </a:r>
          </a:p>
          <a:p>
            <a:pPr lvl="1" eaLnBrk="1" hangingPunct="1">
              <a:lnSpc>
                <a:spcPct val="90000"/>
              </a:lnSpc>
              <a:defRPr/>
            </a:pPr>
            <a:r>
              <a:rPr lang="en-US" altLang="en-US" sz="1400" b="1" dirty="0">
                <a:cs typeface="Courier New" panose="02070309020205020404" pitchFamily="49" charset="0"/>
              </a:rPr>
              <a:t>Stripping</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n'.strip</a:t>
            </a:r>
            <a:r>
              <a:rPr lang="en-US" altLang="en-US" sz="1400" dirty="0">
                <a:latin typeface="Courier New" panose="02070309020205020404" pitchFamily="49" charset="0"/>
                <a:cs typeface="Courier New" panose="02070309020205020404" pitchFamily="49" charset="0"/>
              </a:rPr>
              <a:t>() -&gt;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\n'.</a:t>
            </a:r>
            <a:r>
              <a:rPr lang="en-US" altLang="en-US" sz="1400" dirty="0" err="1">
                <a:latin typeface="Courier New" panose="02070309020205020404" pitchFamily="49" charset="0"/>
                <a:cs typeface="Courier New" panose="02070309020205020404" pitchFamily="49" charset="0"/>
              </a:rPr>
              <a:t>lstrip</a:t>
            </a:r>
            <a:r>
              <a:rPr lang="en-US" altLang="en-US" sz="1400" dirty="0">
                <a:latin typeface="Courier New" panose="02070309020205020404" pitchFamily="49" charset="0"/>
                <a:cs typeface="Courier New" panose="02070309020205020404" pitchFamily="49" charset="0"/>
              </a:rPr>
              <a:t>() -&gt;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\n'</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\n'.</a:t>
            </a:r>
            <a:r>
              <a:rPr lang="en-US" altLang="en-US" sz="1400" dirty="0" err="1">
                <a:latin typeface="Courier New" panose="02070309020205020404" pitchFamily="49" charset="0"/>
                <a:cs typeface="Courier New" panose="02070309020205020404" pitchFamily="49" charset="0"/>
              </a:rPr>
              <a:t>rstrip</a:t>
            </a:r>
            <a:r>
              <a:rPr lang="en-US" altLang="en-US" sz="1400" dirty="0">
                <a:latin typeface="Courier New" panose="02070309020205020404" pitchFamily="49" charset="0"/>
                <a:cs typeface="Courier New" panose="02070309020205020404" pitchFamily="49" charset="0"/>
              </a:rPr>
              <a:t>() -&gt; '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p>
          <a:p>
            <a:pPr marL="342900" lvl="1" indent="-342900" eaLnBrk="1" hangingPunct="1">
              <a:lnSpc>
                <a:spcPct val="90000"/>
              </a:lnSpc>
              <a:buFontTx/>
              <a:buChar char="•"/>
              <a:defRPr/>
            </a:pPr>
            <a:r>
              <a:rPr lang="en-US" altLang="en-US" sz="1800" dirty="0">
                <a:ea typeface="+mn-ea"/>
                <a:cs typeface="+mn-cs"/>
              </a:rPr>
              <a:t>Encoding</a:t>
            </a:r>
          </a:p>
          <a:p>
            <a:pPr marL="0" lvl="1" indent="0" eaLnBrk="1" hangingPunct="1">
              <a:lnSpc>
                <a:spcPct val="90000"/>
              </a:lnSpc>
              <a:defRPr/>
            </a:pPr>
            <a:r>
              <a:rPr lang="fr-FR" altLang="en-US" sz="1400" dirty="0" err="1">
                <a:latin typeface="Courier New" panose="02070309020205020404" pitchFamily="49" charset="0"/>
                <a:cs typeface="Courier New" panose="02070309020205020404" pitchFamily="49" charset="0"/>
              </a:rPr>
              <a:t>myStr</a:t>
            </a:r>
            <a:r>
              <a:rPr lang="fr-FR" altLang="en-US" sz="1400" dirty="0">
                <a:latin typeface="Courier New" panose="02070309020205020404" pitchFamily="49" charset="0"/>
                <a:cs typeface="Courier New" panose="02070309020205020404" pitchFamily="49" charset="0"/>
              </a:rPr>
              <a:t> = </a:t>
            </a:r>
            <a:r>
              <a:rPr lang="fr-FR" altLang="en-US" sz="1400" dirty="0" err="1">
                <a:latin typeface="Courier New" panose="02070309020205020404" pitchFamily="49" charset="0"/>
                <a:cs typeface="Courier New" panose="02070309020205020404" pitchFamily="49" charset="0"/>
              </a:rPr>
              <a:t>u'US</a:t>
            </a:r>
            <a:r>
              <a:rPr lang="fr-FR" altLang="en-US" sz="1400" dirty="0">
                <a:latin typeface="Courier New" panose="02070309020205020404" pitchFamily="49" charset="0"/>
                <a:cs typeface="Courier New" panose="02070309020205020404" pitchFamily="49" charset="0"/>
              </a:rPr>
              <a:t>, National </a:t>
            </a:r>
            <a:r>
              <a:rPr lang="fr-FR" altLang="en-US" sz="1400" dirty="0" err="1">
                <a:latin typeface="Courier New" panose="02070309020205020404" pitchFamily="49" charset="0"/>
                <a:cs typeface="Courier New" panose="02070309020205020404" pitchFamily="49" charset="0"/>
              </a:rPr>
              <a:t>Immunization</a:t>
            </a:r>
            <a:r>
              <a:rPr lang="fr-FR" altLang="en-US" sz="1400" dirty="0">
                <a:latin typeface="Courier New" panose="02070309020205020404" pitchFamily="49" charset="0"/>
                <a:cs typeface="Courier New" panose="02070309020205020404" pitchFamily="49" charset="0"/>
              </a:rPr>
              <a:t> SurveyQ1/2012-Q4\u2020</a:t>
            </a:r>
            <a:r>
              <a:rPr lang="en-US" altLang="en-US" sz="1400" dirty="0">
                <a:solidFill>
                  <a:prstClr val="black"/>
                </a:solidFill>
                <a:latin typeface="Courier New" panose="02070309020205020404" pitchFamily="49" charset="0"/>
                <a:cs typeface="Courier New" panose="02070309020205020404" pitchFamily="49" charset="0"/>
              </a:rPr>
              <a:t>'</a:t>
            </a:r>
            <a:endParaRPr lang="fr-FR" altLang="en-US" sz="1400" dirty="0">
              <a:latin typeface="Courier New" panose="02070309020205020404" pitchFamily="49" charset="0"/>
              <a:cs typeface="Courier New" panose="02070309020205020404" pitchFamily="49" charset="0"/>
            </a:endParaRPr>
          </a:p>
          <a:p>
            <a:pPr marL="0" lvl="1" indent="0" eaLnBrk="1" hangingPunct="1">
              <a:lnSpc>
                <a:spcPct val="90000"/>
              </a:lnSpc>
              <a:defRPr/>
            </a:pPr>
            <a:r>
              <a:rPr lang="en-US" altLang="en-US" sz="1400" dirty="0" err="1">
                <a:latin typeface="Courier New" panose="02070309020205020404" pitchFamily="49" charset="0"/>
                <a:cs typeface="Courier New" panose="02070309020205020404" pitchFamily="49" charset="0"/>
              </a:rPr>
              <a:t>myStr.encode</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ascii</a:t>
            </a:r>
            <a:r>
              <a:rPr lang="en-US" altLang="en-US" sz="1400" dirty="0">
                <a:latin typeface="Courier New" panose="02070309020205020404" pitchFamily="49" charset="0"/>
                <a:cs typeface="Courier New" panose="02070309020205020404" pitchFamily="49" charset="0"/>
              </a:rPr>
              <a:t>', 'ignore') -&gt; 'US, National Immunization SurveyQ1/2012-Q4'</a:t>
            </a:r>
            <a:endParaRPr lang="en-US" altLang="en-US" sz="1400" dirty="0">
              <a:solidFill>
                <a:prstClr val="black"/>
              </a:solidFill>
              <a:latin typeface="Courier New" panose="02070309020205020404" pitchFamily="49" charset="0"/>
              <a:cs typeface="Courier New" panose="02070309020205020404" pitchFamily="49" charset="0"/>
            </a:endParaRPr>
          </a:p>
          <a:p>
            <a:pPr marL="0" lvl="1" indent="0" eaLnBrk="1" hangingPunct="1">
              <a:lnSpc>
                <a:spcPct val="90000"/>
              </a:lnSpc>
              <a:defRPr/>
            </a:pPr>
            <a:endParaRPr lang="en-US" altLang="en-US" sz="1400" dirty="0">
              <a:latin typeface="Courier New" panose="02070309020205020404" pitchFamily="49" charset="0"/>
              <a:cs typeface="Courier New" panose="02070309020205020404" pitchFamily="49" charset="0"/>
            </a:endParaRPr>
          </a:p>
          <a:p>
            <a:pPr marL="342900" lvl="1" indent="-342900" eaLnBrk="1" hangingPunct="1">
              <a:lnSpc>
                <a:spcPct val="90000"/>
              </a:lnSpc>
              <a:buFontTx/>
              <a:buChar char="•"/>
              <a:defRPr/>
            </a:pPr>
            <a:r>
              <a:rPr lang="en-US" altLang="en-US" sz="1800" dirty="0">
                <a:ea typeface="+mn-ea"/>
                <a:cs typeface="+mn-cs"/>
              </a:rPr>
              <a:t>Replacing</a:t>
            </a:r>
          </a:p>
          <a:p>
            <a:pPr marL="0" lvl="1" indent="0" eaLnBrk="1" hangingPunct="1">
              <a:lnSpc>
                <a:spcPct val="90000"/>
              </a:lnSpc>
              <a:defRPr/>
            </a:pPr>
            <a:r>
              <a:rPr lang="en-US" altLang="en-US" sz="1400" dirty="0">
                <a:latin typeface="Courier New" panose="02070309020205020404" pitchFamily="49" charset="0"/>
                <a:cs typeface="Courier New" panose="02070309020205020404" pitchFamily="49" charset="0"/>
              </a:rPr>
              <a:t>bird = "Parrot LIKES you"</a:t>
            </a:r>
            <a:endParaRPr lang="en-US" altLang="en-US" sz="1400" dirty="0">
              <a:solidFill>
                <a:prstClr val="black"/>
              </a:solidFill>
              <a:latin typeface="Courier New" panose="02070309020205020404" pitchFamily="49" charset="0"/>
              <a:cs typeface="Courier New" panose="02070309020205020404" pitchFamily="49" charset="0"/>
            </a:endParaRPr>
          </a:p>
          <a:p>
            <a:pPr marL="0" lvl="1" indent="0" eaLnBrk="1" hangingPunct="1">
              <a:lnSpc>
                <a:spcPct val="90000"/>
              </a:lnSpc>
              <a:defRPr/>
            </a:pPr>
            <a:r>
              <a:rPr lang="en-US" altLang="en-US" sz="1400" dirty="0" err="1">
                <a:solidFill>
                  <a:prstClr val="black"/>
                </a:solidFill>
                <a:latin typeface="Courier New" panose="02070309020205020404" pitchFamily="49" charset="0"/>
                <a:cs typeface="Courier New" panose="02070309020205020404" pitchFamily="49" charset="0"/>
              </a:rPr>
              <a:t>bird.replace</a:t>
            </a:r>
            <a:r>
              <a:rPr lang="en-US" altLang="en-US" sz="1400" dirty="0">
                <a:solidFill>
                  <a:prstClr val="black"/>
                </a:solidFill>
                <a:latin typeface="Courier New" panose="02070309020205020404" pitchFamily="49" charset="0"/>
                <a:cs typeface="Courier New" panose="02070309020205020404" pitchFamily="49" charset="0"/>
              </a:rPr>
              <a:t>("LIKES", "adores") -&gt; 'Parrot adores you'    </a:t>
            </a:r>
          </a:p>
          <a:p>
            <a:pPr marL="0" lvl="1" indent="0" eaLnBrk="1" hangingPunct="1">
              <a:lnSpc>
                <a:spcPct val="90000"/>
              </a:lnSpc>
              <a:defRPr/>
            </a:pPr>
            <a:endParaRPr lang="en-US" altLang="en-US" sz="2000" dirty="0">
              <a:ea typeface="+mn-ea"/>
              <a:cs typeface="+mn-cs"/>
            </a:endParaRPr>
          </a:p>
          <a:p>
            <a:pPr marL="342900" lvl="1" indent="-342900" eaLnBrk="1" hangingPunct="1">
              <a:lnSpc>
                <a:spcPct val="90000"/>
              </a:lnSpc>
              <a:buFontTx/>
              <a:buChar char="•"/>
              <a:defRPr/>
            </a:pPr>
            <a:r>
              <a:rPr lang="en-US" altLang="en-US" sz="1800" dirty="0">
                <a:ea typeface="+mn-ea"/>
                <a:cs typeface="+mn-cs"/>
              </a:rPr>
              <a:t>Split/joining</a:t>
            </a:r>
          </a:p>
          <a:p>
            <a:pPr marL="0" lvl="1" indent="0" eaLnBrk="1" hangingPunct="1">
              <a:lnSpc>
                <a:spcPct val="90000"/>
              </a:lnSpc>
              <a:defRPr/>
            </a:pPr>
            <a:r>
              <a:rPr lang="en-US" altLang="en-US" sz="1400" dirty="0">
                <a:solidFill>
                  <a:prstClr val="black"/>
                </a:solidFill>
                <a:latin typeface="Courier New" panose="02070309020205020404" pitchFamily="49" charset="0"/>
                <a:cs typeface="Courier New" panose="02070309020205020404" pitchFamily="49" charset="0"/>
              </a:rPr>
              <a:t>'11:50:22.040000'.split('</a:t>
            </a:r>
            <a:r>
              <a:rPr lang="en-US" altLang="en-US" sz="1400" dirty="0">
                <a:latin typeface="Courier New" panose="02070309020205020404" pitchFamily="49" charset="0"/>
                <a:cs typeface="Courier New" panose="02070309020205020404" pitchFamily="49" charset="0"/>
              </a:rPr>
              <a:t>:</a:t>
            </a:r>
            <a:r>
              <a:rPr lang="en-US" altLang="en-US" sz="1400" dirty="0">
                <a:solidFill>
                  <a:prstClr val="black"/>
                </a:solidFill>
                <a:latin typeface="Courier New" panose="02070309020205020404" pitchFamily="49" charset="0"/>
                <a:cs typeface="Courier New" panose="02070309020205020404" pitchFamily="49" charset="0"/>
              </a:rPr>
              <a:t>') -&gt; ['11', '50', '22.040000']</a:t>
            </a:r>
            <a:br>
              <a:rPr lang="en-US" altLang="en-US" sz="2000" dirty="0">
                <a:ea typeface="+mn-ea"/>
                <a:cs typeface="+mn-cs"/>
              </a:rPr>
            </a:br>
            <a:br>
              <a:rPr lang="en-US" altLang="en-US" sz="2000" dirty="0">
                <a:ea typeface="+mn-ea"/>
                <a:cs typeface="+mn-cs"/>
              </a:rPr>
            </a:br>
            <a:r>
              <a:rPr lang="en-US" altLang="en-US" sz="1400" dirty="0">
                <a:solidFill>
                  <a:prstClr val="black"/>
                </a:solidFill>
                <a:latin typeface="Courier New" panose="02070309020205020404" pitchFamily="49" charset="0"/>
                <a:cs typeface="Courier New" panose="02070309020205020404" pitchFamily="49" charset="0"/>
              </a:rPr>
              <a:t>'One potato, two potato, three potato </a:t>
            </a:r>
            <a:r>
              <a:rPr lang="en-US" altLang="en-US" sz="1400" dirty="0" err="1">
                <a:solidFill>
                  <a:prstClr val="black"/>
                </a:solidFill>
                <a:latin typeface="Courier New" panose="02070309020205020404" pitchFamily="49" charset="0"/>
                <a:cs typeface="Courier New" panose="02070309020205020404" pitchFamily="49" charset="0"/>
              </a:rPr>
              <a:t>four'.split</a:t>
            </a:r>
            <a:r>
              <a:rPr lang="en-US" altLang="en-US" sz="1400" dirty="0">
                <a:solidFill>
                  <a:prstClr val="black"/>
                </a:solidFill>
                <a:latin typeface="Courier New" panose="02070309020205020404" pitchFamily="49" charset="0"/>
                <a:cs typeface="Courier New" panose="02070309020205020404" pitchFamily="49" charset="0"/>
              </a:rPr>
              <a:t>('potato') -&gt; </a:t>
            </a:r>
            <a:br>
              <a:rPr lang="en-US" altLang="en-US" sz="1400" dirty="0">
                <a:solidFill>
                  <a:prstClr val="black"/>
                </a:solidFill>
                <a:latin typeface="Courier New" panose="02070309020205020404" pitchFamily="49" charset="0"/>
                <a:cs typeface="Courier New" panose="02070309020205020404" pitchFamily="49" charset="0"/>
              </a:rPr>
            </a:br>
            <a:r>
              <a:rPr lang="en-US" altLang="en-US" sz="1400" dirty="0">
                <a:solidFill>
                  <a:prstClr val="black"/>
                </a:solidFill>
                <a:latin typeface="Courier New" panose="02070309020205020404" pitchFamily="49" charset="0"/>
                <a:cs typeface="Courier New" panose="02070309020205020404" pitchFamily="49" charset="0"/>
              </a:rPr>
              <a:t>['One ', ', two ', ', three ', ' four']</a:t>
            </a:r>
            <a:br>
              <a:rPr lang="en-US" altLang="en-US" sz="1400" dirty="0">
                <a:solidFill>
                  <a:prstClr val="black"/>
                </a:solidFill>
                <a:latin typeface="Courier New" panose="02070309020205020404" pitchFamily="49" charset="0"/>
                <a:cs typeface="Courier New" panose="02070309020205020404" pitchFamily="49" charset="0"/>
              </a:rPr>
            </a:br>
            <a:br>
              <a:rPr lang="en-US" altLang="en-US" sz="1400" dirty="0">
                <a:solidFill>
                  <a:prstClr val="black"/>
                </a:solidFill>
                <a:latin typeface="Courier New" panose="02070309020205020404" pitchFamily="49" charset="0"/>
                <a:cs typeface="Courier New" panose="02070309020205020404" pitchFamily="49" charset="0"/>
              </a:rPr>
            </a:b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err="1">
                <a:solidFill>
                  <a:prstClr val="black"/>
                </a:solidFill>
                <a:latin typeface="Courier New" panose="02070309020205020404" pitchFamily="49" charset="0"/>
                <a:cs typeface="Courier New" panose="02070309020205020404" pitchFamily="49" charset="0"/>
              </a:rPr>
              <a:t>Mississippi'.split</a:t>
            </a: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err="1">
                <a:solidFill>
                  <a:prstClr val="black"/>
                </a:solidFill>
                <a:latin typeface="Courier New" panose="02070309020205020404" pitchFamily="49" charset="0"/>
                <a:cs typeface="Courier New" panose="02070309020205020404" pitchFamily="49" charset="0"/>
              </a:rPr>
              <a:t>i</a:t>
            </a:r>
            <a:r>
              <a:rPr lang="en-US" altLang="en-US" sz="1400" dirty="0">
                <a:solidFill>
                  <a:prstClr val="black"/>
                </a:solidFill>
                <a:latin typeface="Courier New" panose="02070309020205020404" pitchFamily="49" charset="0"/>
                <a:cs typeface="Courier New" panose="02070309020205020404" pitchFamily="49" charset="0"/>
              </a:rPr>
              <a:t>') -&gt; ['M', '</a:t>
            </a:r>
            <a:r>
              <a:rPr lang="en-US" altLang="en-US" sz="1400" dirty="0" err="1">
                <a:solidFill>
                  <a:prstClr val="black"/>
                </a:solidFill>
                <a:latin typeface="Courier New" panose="02070309020205020404" pitchFamily="49" charset="0"/>
                <a:cs typeface="Courier New" panose="02070309020205020404" pitchFamily="49" charset="0"/>
              </a:rPr>
              <a:t>ss</a:t>
            </a:r>
            <a:r>
              <a:rPr lang="en-US" altLang="en-US" sz="1400" dirty="0">
                <a:solidFill>
                  <a:prstClr val="black"/>
                </a:solidFill>
                <a:latin typeface="Courier New" panose="02070309020205020404" pitchFamily="49" charset="0"/>
                <a:cs typeface="Courier New" panose="02070309020205020404" pitchFamily="49" charset="0"/>
              </a:rPr>
              <a:t>', '</a:t>
            </a:r>
            <a:r>
              <a:rPr lang="en-US" altLang="en-US" sz="1400" dirty="0" err="1">
                <a:solidFill>
                  <a:prstClr val="black"/>
                </a:solidFill>
                <a:latin typeface="Courier New" panose="02070309020205020404" pitchFamily="49" charset="0"/>
                <a:cs typeface="Courier New" panose="02070309020205020404" pitchFamily="49" charset="0"/>
              </a:rPr>
              <a:t>ss</a:t>
            </a:r>
            <a:r>
              <a:rPr lang="en-US" altLang="en-US" sz="1400" dirty="0">
                <a:solidFill>
                  <a:prstClr val="black"/>
                </a:solidFill>
                <a:latin typeface="Courier New" panose="02070309020205020404" pitchFamily="49" charset="0"/>
                <a:cs typeface="Courier New" panose="02070309020205020404" pitchFamily="49" charset="0"/>
              </a:rPr>
              <a:t>', 'pp', '']</a:t>
            </a:r>
            <a:br>
              <a:rPr lang="en-US" altLang="en-US" sz="1400" dirty="0">
                <a:solidFill>
                  <a:prstClr val="black"/>
                </a:solidFill>
                <a:latin typeface="Courier New" panose="02070309020205020404" pitchFamily="49" charset="0"/>
                <a:cs typeface="Courier New" panose="02070309020205020404" pitchFamily="49" charset="0"/>
              </a:rPr>
            </a:br>
            <a:br>
              <a:rPr lang="en-US" altLang="en-US" sz="1400" dirty="0">
                <a:solidFill>
                  <a:prstClr val="black"/>
                </a:solidFill>
                <a:latin typeface="Courier New" panose="02070309020205020404" pitchFamily="49" charset="0"/>
                <a:cs typeface="Courier New" panose="02070309020205020404" pitchFamily="49" charset="0"/>
              </a:rPr>
            </a:b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err="1">
                <a:solidFill>
                  <a:prstClr val="black"/>
                </a:solidFill>
                <a:latin typeface="Courier New" panose="02070309020205020404" pitchFamily="49" charset="0"/>
                <a:cs typeface="Courier New" panose="02070309020205020404" pitchFamily="49" charset="0"/>
              </a:rPr>
              <a:t>AC'.join</a:t>
            </a:r>
            <a:r>
              <a:rPr lang="en-US" altLang="en-US" sz="1400" dirty="0">
                <a:solidFill>
                  <a:prstClr val="black"/>
                </a:solidFill>
                <a:latin typeface="Courier New" panose="02070309020205020404" pitchFamily="49" charset="0"/>
                <a:cs typeface="Courier New" panose="02070309020205020404" pitchFamily="49" charset="0"/>
              </a:rPr>
              <a:t>(['M', '</a:t>
            </a:r>
            <a:r>
              <a:rPr lang="en-US" altLang="en-US" sz="1400" dirty="0" err="1">
                <a:solidFill>
                  <a:prstClr val="black"/>
                </a:solidFill>
                <a:latin typeface="Courier New" panose="02070309020205020404" pitchFamily="49" charset="0"/>
                <a:cs typeface="Courier New" panose="02070309020205020404" pitchFamily="49" charset="0"/>
              </a:rPr>
              <a:t>ss</a:t>
            </a:r>
            <a:r>
              <a:rPr lang="en-US" altLang="en-US" sz="1400" dirty="0">
                <a:solidFill>
                  <a:prstClr val="black"/>
                </a:solidFill>
                <a:latin typeface="Courier New" panose="02070309020205020404" pitchFamily="49" charset="0"/>
                <a:cs typeface="Courier New" panose="02070309020205020404" pitchFamily="49" charset="0"/>
              </a:rPr>
              <a:t>', '</a:t>
            </a:r>
            <a:r>
              <a:rPr lang="en-US" altLang="en-US" sz="1400" dirty="0" err="1">
                <a:solidFill>
                  <a:prstClr val="black"/>
                </a:solidFill>
                <a:latin typeface="Courier New" panose="02070309020205020404" pitchFamily="49" charset="0"/>
                <a:cs typeface="Courier New" panose="02070309020205020404" pitchFamily="49" charset="0"/>
              </a:rPr>
              <a:t>ss</a:t>
            </a:r>
            <a:r>
              <a:rPr lang="en-US" altLang="en-US" sz="1400" dirty="0">
                <a:solidFill>
                  <a:prstClr val="black"/>
                </a:solidFill>
                <a:latin typeface="Courier New" panose="02070309020205020404" pitchFamily="49" charset="0"/>
                <a:cs typeface="Courier New" panose="02070309020205020404" pitchFamily="49" charset="0"/>
              </a:rPr>
              <a:t>', 'pp', '']) -&gt; '</a:t>
            </a:r>
            <a:r>
              <a:rPr lang="en-US" altLang="en-US" sz="1400" dirty="0" err="1">
                <a:solidFill>
                  <a:prstClr val="black"/>
                </a:solidFill>
                <a:latin typeface="Courier New" panose="02070309020205020404" pitchFamily="49" charset="0"/>
                <a:cs typeface="Courier New" panose="02070309020205020404" pitchFamily="49" charset="0"/>
              </a:rPr>
              <a:t>MACssACssACppAC</a:t>
            </a:r>
            <a:r>
              <a:rPr lang="en-US" altLang="en-US" sz="1400" dirty="0">
                <a:solidFill>
                  <a:prstClr val="black"/>
                </a:solidFill>
                <a:latin typeface="Courier New" panose="02070309020205020404" pitchFamily="49" charset="0"/>
                <a:cs typeface="Courier New" panose="02070309020205020404" pitchFamily="49" charset="0"/>
              </a:rPr>
              <a:t>'</a:t>
            </a:r>
          </a:p>
          <a:p>
            <a:pPr marL="0" lvl="1" indent="0" eaLnBrk="1" hangingPunct="1">
              <a:lnSpc>
                <a:spcPct val="90000"/>
              </a:lnSpc>
              <a:defRPr/>
            </a:pPr>
            <a:endParaRPr lang="en-US" altLang="en-US" sz="1400" dirty="0">
              <a:solidFill>
                <a:prstClr val="black"/>
              </a:solidFill>
              <a:latin typeface="Courier New" panose="02070309020205020404" pitchFamily="49" charset="0"/>
              <a:cs typeface="Courier New" panose="02070309020205020404" pitchFamily="49" charset="0"/>
            </a:endParaRPr>
          </a:p>
          <a:p>
            <a:pPr marL="0" lvl="1" indent="0" eaLnBrk="1" hangingPunct="1">
              <a:lnSpc>
                <a:spcPct val="90000"/>
              </a:lnSpc>
              <a:defRPr/>
            </a:pPr>
            <a:r>
              <a:rPr lang="en-US" altLang="en-US" sz="1400" dirty="0">
                <a:solidFill>
                  <a:prstClr val="black"/>
                </a:solidFill>
                <a:latin typeface="Courier New" panose="02070309020205020404" pitchFamily="49" charset="0"/>
                <a:cs typeface="Courier New" panose="02070309020205020404" pitchFamily="49" charset="0"/>
              </a:rPr>
              <a:t>';'.join(['Raleigh', 'NC', '27695']) -&gt; 'Raleigh;NC;27695'</a:t>
            </a:r>
          </a:p>
        </p:txBody>
      </p:sp>
      <p:sp>
        <p:nvSpPr>
          <p:cNvPr id="36868" name="Rectangle 2">
            <a:extLst>
              <a:ext uri="{FF2B5EF4-FFF2-40B4-BE49-F238E27FC236}">
                <a16:creationId xmlns:a16="http://schemas.microsoft.com/office/drawing/2014/main" id="{9F733ED9-47CC-13BF-68BE-D3F530054C4B}"/>
              </a:ext>
            </a:extLst>
          </p:cNvPr>
          <p:cNvSpPr>
            <a:spLocks noGrp="1" noChangeArrowheads="1"/>
          </p:cNvSpPr>
          <p:nvPr>
            <p:ph type="title"/>
          </p:nvPr>
        </p:nvSpPr>
        <p:spPr>
          <a:xfrm>
            <a:off x="2819400" y="0"/>
            <a:ext cx="6126163" cy="495300"/>
          </a:xfrm>
        </p:spPr>
        <p:txBody>
          <a:bodyPr/>
          <a:lstStyle/>
          <a:p>
            <a:pPr eaLnBrk="1" hangingPunct="1"/>
            <a:r>
              <a:rPr lang="en-US" altLang="en-US" sz="3600"/>
              <a:t>kinds of string methods cont’d</a:t>
            </a:r>
          </a:p>
        </p:txBody>
      </p:sp>
      <p:grpSp>
        <p:nvGrpSpPr>
          <p:cNvPr id="36869" name="Group 5">
            <a:extLst>
              <a:ext uri="{FF2B5EF4-FFF2-40B4-BE49-F238E27FC236}">
                <a16:creationId xmlns:a16="http://schemas.microsoft.com/office/drawing/2014/main" id="{C9866623-29BF-D655-D69B-AE6DC5C6E863}"/>
              </a:ext>
            </a:extLst>
          </p:cNvPr>
          <p:cNvGrpSpPr>
            <a:grpSpLocks/>
          </p:cNvGrpSpPr>
          <p:nvPr/>
        </p:nvGrpSpPr>
        <p:grpSpPr bwMode="auto">
          <a:xfrm>
            <a:off x="6248400" y="1746250"/>
            <a:ext cx="1595438" cy="762000"/>
            <a:chOff x="6219412" y="2514600"/>
            <a:chExt cx="1595787" cy="762000"/>
          </a:xfrm>
        </p:grpSpPr>
        <p:pic>
          <p:nvPicPr>
            <p:cNvPr id="36871" name="Picture 2" descr="image of Unicode Character 'DAGGER' (U+2020)">
              <a:extLst>
                <a:ext uri="{FF2B5EF4-FFF2-40B4-BE49-F238E27FC236}">
                  <a16:creationId xmlns:a16="http://schemas.microsoft.com/office/drawing/2014/main" id="{E175E889-F960-4BFB-8287-B8C657E2EB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25000"/>
            <a:stretch>
              <a:fillRect/>
            </a:stretch>
          </p:blipFill>
          <p:spPr bwMode="auto">
            <a:xfrm>
              <a:off x="6371812" y="2514600"/>
              <a:ext cx="465344"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Arrow Connector 2">
              <a:extLst>
                <a:ext uri="{FF2B5EF4-FFF2-40B4-BE49-F238E27FC236}">
                  <a16:creationId xmlns:a16="http://schemas.microsoft.com/office/drawing/2014/main" id="{812EDCDD-0DE6-8792-EAE3-B0FF5C8D4C08}"/>
                </a:ext>
              </a:extLst>
            </p:cNvPr>
            <p:cNvCxnSpPr/>
            <p:nvPr/>
          </p:nvCxnSpPr>
          <p:spPr bwMode="auto">
            <a:xfrm flipH="1">
              <a:off x="6219412" y="2971800"/>
              <a:ext cx="304867" cy="304800"/>
            </a:xfrm>
            <a:prstGeom prst="straightConnector1">
              <a:avLst/>
            </a:prstGeom>
            <a:ln>
              <a:headEnd type="none" w="med" len="med"/>
              <a:tailEnd type="triangle"/>
            </a:ln>
          </p:spPr>
          <p:style>
            <a:lnRef idx="1">
              <a:schemeClr val="accent2"/>
            </a:lnRef>
            <a:fillRef idx="0">
              <a:schemeClr val="accent2"/>
            </a:fillRef>
            <a:effectRef idx="0">
              <a:schemeClr val="accent2"/>
            </a:effectRef>
            <a:fontRef idx="minor">
              <a:schemeClr val="tx1"/>
            </a:fontRef>
          </p:style>
        </p:cxnSp>
        <p:sp>
          <p:nvSpPr>
            <p:cNvPr id="5" name="TextBox 4">
              <a:extLst>
                <a:ext uri="{FF2B5EF4-FFF2-40B4-BE49-F238E27FC236}">
                  <a16:creationId xmlns:a16="http://schemas.microsoft.com/office/drawing/2014/main" id="{D1A0811B-CEFA-2DBF-E0D3-3C9BFCE208AE}"/>
                </a:ext>
              </a:extLst>
            </p:cNvPr>
            <p:cNvSpPr txBox="1"/>
            <p:nvPr/>
          </p:nvSpPr>
          <p:spPr>
            <a:xfrm>
              <a:off x="6705293" y="2514600"/>
              <a:ext cx="1109906" cy="261938"/>
            </a:xfrm>
            <a:prstGeom prst="rect">
              <a:avLst/>
            </a:prstGeom>
            <a:noFill/>
          </p:spPr>
          <p:txBody>
            <a:bodyPr wrap="none">
              <a:spAutoFit/>
            </a:bodyPr>
            <a:lstStyle/>
            <a:p>
              <a:pPr>
                <a:defRPr/>
              </a:pPr>
              <a:r>
                <a:rPr lang="en-US" sz="1050" dirty="0"/>
                <a:t>dagger symbol</a:t>
              </a:r>
            </a:p>
          </p:txBody>
        </p:sp>
      </p:grpSp>
      <p:sp>
        <p:nvSpPr>
          <p:cNvPr id="36870" name="TextBox 6">
            <a:extLst>
              <a:ext uri="{FF2B5EF4-FFF2-40B4-BE49-F238E27FC236}">
                <a16:creationId xmlns:a16="http://schemas.microsoft.com/office/drawing/2014/main" id="{AA29D4AF-0A98-20F6-0DEC-FC75EB3CB74E}"/>
              </a:ext>
            </a:extLst>
          </p:cNvPr>
          <p:cNvSpPr txBox="1">
            <a:spLocks noChangeArrowheads="1"/>
          </p:cNvSpPr>
          <p:nvPr/>
        </p:nvSpPr>
        <p:spPr bwMode="auto">
          <a:xfrm>
            <a:off x="6659563" y="3759200"/>
            <a:ext cx="2755900"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1400"/>
              <a:t>How could you use the</a:t>
            </a:r>
          </a:p>
          <a:p>
            <a:pPr>
              <a:spcBef>
                <a:spcPct val="0"/>
              </a:spcBef>
              <a:buFontTx/>
              <a:buNone/>
            </a:pPr>
            <a:r>
              <a:rPr lang="en-US" altLang="en-US" sz="1400"/>
              <a:t>replace method to remove the spaces?</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60A37-E768-15DF-5869-B53553E3F95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ED9A440-4612-3458-2DD7-FACD415C520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85514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6E93-22F5-DA5C-25EA-8F54A5B3C3B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B8339F1-5665-4CF0-B965-8EA90596CF7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398551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7452C832-C431-70CB-5AC1-3758BA62143D}"/>
              </a:ext>
            </a:extLst>
          </p:cNvPr>
          <p:cNvSpPr>
            <a:spLocks noGrp="1"/>
          </p:cNvSpPr>
          <p:nvPr>
            <p:ph type="title"/>
          </p:nvPr>
        </p:nvSpPr>
        <p:spPr/>
        <p:txBody>
          <a:bodyPr/>
          <a:lstStyle/>
          <a:p>
            <a:r>
              <a:rPr lang="en-US" altLang="en-US" sz="3600"/>
              <a:t>Script vs. Interactive windows</a:t>
            </a:r>
          </a:p>
        </p:txBody>
      </p:sp>
      <p:sp>
        <p:nvSpPr>
          <p:cNvPr id="3" name="Content Placeholder 2">
            <a:extLst>
              <a:ext uri="{FF2B5EF4-FFF2-40B4-BE49-F238E27FC236}">
                <a16:creationId xmlns:a16="http://schemas.microsoft.com/office/drawing/2014/main" id="{5DFD55F4-B63E-5F49-020B-261D161A012A}"/>
              </a:ext>
            </a:extLst>
          </p:cNvPr>
          <p:cNvSpPr>
            <a:spLocks noGrp="1"/>
          </p:cNvSpPr>
          <p:nvPr>
            <p:ph idx="1"/>
          </p:nvPr>
        </p:nvSpPr>
        <p:spPr>
          <a:xfrm>
            <a:off x="152400" y="914400"/>
            <a:ext cx="5181600" cy="5410200"/>
          </a:xfrm>
        </p:spPr>
        <p:txBody>
          <a:bodyPr/>
          <a:lstStyle/>
          <a:p>
            <a:pPr>
              <a:defRPr/>
            </a:pPr>
            <a:r>
              <a:rPr lang="en-US" sz="2800" dirty="0"/>
              <a:t>Script Window</a:t>
            </a:r>
          </a:p>
          <a:p>
            <a:pPr marL="914400" lvl="1" indent="-457200">
              <a:buFont typeface="+mj-lt"/>
              <a:buAutoNum type="arabicPeriod"/>
              <a:defRPr/>
            </a:pPr>
            <a:r>
              <a:rPr lang="en-US" sz="2000" dirty="0"/>
              <a:t>Write code.</a:t>
            </a:r>
          </a:p>
          <a:p>
            <a:pPr marL="914400" lvl="1" indent="-457200">
              <a:buFont typeface="+mj-lt"/>
              <a:buAutoNum type="arabicPeriod"/>
              <a:defRPr/>
            </a:pPr>
            <a:r>
              <a:rPr lang="en-US" sz="2000" dirty="0"/>
              <a:t>Save code.</a:t>
            </a:r>
          </a:p>
          <a:p>
            <a:pPr marL="914400" lvl="1" indent="-457200">
              <a:buFont typeface="+mj-lt"/>
              <a:buAutoNum type="arabicPeriod"/>
              <a:defRPr/>
            </a:pPr>
            <a:r>
              <a:rPr lang="en-US" sz="2000" dirty="0"/>
              <a:t>Run code.  (Code is not evaluated as soon as you click ‘Enter’)</a:t>
            </a:r>
          </a:p>
          <a:p>
            <a:pPr marL="914400" lvl="1" indent="-457200">
              <a:buFont typeface="+mj-lt"/>
              <a:buAutoNum type="arabicPeriod"/>
              <a:defRPr/>
            </a:pPr>
            <a:r>
              <a:rPr lang="en-US" sz="2000" dirty="0"/>
              <a:t>Close </a:t>
            </a:r>
            <a:r>
              <a:rPr lang="en-US" sz="2000" dirty="0" err="1"/>
              <a:t>PythonWin</a:t>
            </a:r>
            <a:r>
              <a:rPr lang="en-US" sz="2000" dirty="0"/>
              <a:t> and work is saved.</a:t>
            </a:r>
          </a:p>
          <a:p>
            <a:pPr>
              <a:defRPr/>
            </a:pPr>
            <a:r>
              <a:rPr lang="en-US" sz="2800" dirty="0"/>
              <a:t>The interactive environment:</a:t>
            </a:r>
          </a:p>
          <a:p>
            <a:pPr marL="857250" lvl="1" indent="-457200">
              <a:buFont typeface="+mj-lt"/>
              <a:buAutoNum type="arabicPeriod"/>
              <a:defRPr/>
            </a:pPr>
            <a:r>
              <a:rPr lang="en-US" sz="2000" dirty="0"/>
              <a:t>User types a line of code in the interactive window, for example, print("Hello").</a:t>
            </a:r>
          </a:p>
          <a:p>
            <a:pPr marL="857250" lvl="1" indent="-457200">
              <a:buFont typeface="+mj-lt"/>
              <a:buAutoNum type="arabicPeriod"/>
              <a:defRPr/>
            </a:pPr>
            <a:r>
              <a:rPr lang="en-US" sz="2000" dirty="0"/>
              <a:t>The user presses 'Enter' to indicate that the line of code is complete. </a:t>
            </a:r>
          </a:p>
          <a:p>
            <a:pPr marL="857250" lvl="1" indent="-457200">
              <a:buFont typeface="+mj-lt"/>
              <a:buAutoNum type="arabicPeriod"/>
              <a:defRPr/>
            </a:pPr>
            <a:r>
              <a:rPr lang="en-US" sz="2000" dirty="0"/>
              <a:t>The single line of code is run.</a:t>
            </a:r>
          </a:p>
          <a:p>
            <a:pPr marL="857250" lvl="1" indent="-457200">
              <a:buFont typeface="+mj-lt"/>
              <a:buAutoNum type="arabicPeriod"/>
              <a:defRPr/>
            </a:pPr>
            <a:r>
              <a:rPr lang="en-US" sz="2000" dirty="0"/>
              <a:t>Close </a:t>
            </a:r>
            <a:r>
              <a:rPr lang="en-US" sz="2000" dirty="0" err="1"/>
              <a:t>PythonWin</a:t>
            </a:r>
            <a:r>
              <a:rPr lang="en-US" sz="2000" dirty="0"/>
              <a:t> and all work is lost.</a:t>
            </a:r>
          </a:p>
        </p:txBody>
      </p:sp>
      <p:pic>
        <p:nvPicPr>
          <p:cNvPr id="20485" name="Picture 2" descr="http://courses.ncsu.edu/nr595d/common/images/PythonWin_small3.png">
            <a:extLst>
              <a:ext uri="{FF2B5EF4-FFF2-40B4-BE49-F238E27FC236}">
                <a16:creationId xmlns:a16="http://schemas.microsoft.com/office/drawing/2014/main" id="{FC367102-7E3E-6477-6383-30C50587EFC8}"/>
              </a:ext>
            </a:extLst>
          </p:cNvPr>
          <p:cNvPicPr>
            <a:picLocks noChangeAspect="1" noChangeArrowheads="1"/>
          </p:cNvPicPr>
          <p:nvPr/>
        </p:nvPicPr>
        <p:blipFill>
          <a:blip r:embed="rId3"/>
          <a:srcRect/>
          <a:stretch>
            <a:fillRect/>
          </a:stretch>
        </p:blipFill>
        <p:spPr bwMode="auto">
          <a:xfrm>
            <a:off x="5530850" y="620713"/>
            <a:ext cx="3292475" cy="262096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BC38E95-8791-66B4-0114-468709B3A8F5}"/>
              </a:ext>
            </a:extLst>
          </p:cNvPr>
          <p:cNvPicPr>
            <a:picLocks noChangeAspect="1"/>
          </p:cNvPicPr>
          <p:nvPr/>
        </p:nvPicPr>
        <p:blipFill>
          <a:blip r:embed="rId4"/>
          <a:stretch>
            <a:fillRect/>
          </a:stretch>
        </p:blipFill>
        <p:spPr>
          <a:xfrm>
            <a:off x="5562600" y="3678238"/>
            <a:ext cx="3260725" cy="3070225"/>
          </a:xfrm>
          <a:prstGeom prst="rect">
            <a:avLst/>
          </a:prstGeom>
          <a:ln>
            <a:noFill/>
          </a:ln>
          <a:effectLst>
            <a:outerShdw blurRad="292100" dist="139700" dir="2700000" algn="tl" rotWithShape="0">
              <a:srgbClr val="333333">
                <a:alpha val="65000"/>
              </a:srgbClr>
            </a:outerShdw>
          </a:effectLst>
        </p:spPr>
      </p:pic>
      <p:sp>
        <p:nvSpPr>
          <p:cNvPr id="38919" name="Rounded Rectangle 3">
            <a:extLst>
              <a:ext uri="{FF2B5EF4-FFF2-40B4-BE49-F238E27FC236}">
                <a16:creationId xmlns:a16="http://schemas.microsoft.com/office/drawing/2014/main" id="{A7F9416B-B7DB-5D5C-A2FB-316DC587D115}"/>
              </a:ext>
            </a:extLst>
          </p:cNvPr>
          <p:cNvSpPr>
            <a:spLocks noChangeArrowheads="1"/>
          </p:cNvSpPr>
          <p:nvPr/>
        </p:nvSpPr>
        <p:spPr bwMode="auto">
          <a:xfrm>
            <a:off x="6172200" y="5638800"/>
            <a:ext cx="1752600" cy="533400"/>
          </a:xfrm>
          <a:prstGeom prst="roundRect">
            <a:avLst>
              <a:gd name="adj" fmla="val 16667"/>
            </a:avLst>
          </a:prstGeom>
          <a:solidFill>
            <a:schemeClr val="bg1"/>
          </a:solidFill>
          <a:ln w="38100" algn="ctr">
            <a:solidFill>
              <a:srgbClr val="FF0000"/>
            </a:solidFill>
            <a:round/>
            <a:headEnd/>
            <a:tailEnd/>
          </a:ln>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800" dirty="0"/>
              <a:t>"Python Interpreter" window is interactive window in </a:t>
            </a:r>
            <a:r>
              <a:rPr lang="en-US" altLang="en-US" sz="800" dirty="0" err="1"/>
              <a:t>PyScripter</a:t>
            </a:r>
            <a:r>
              <a:rPr lang="en-US" altLang="en-US" sz="800" dirty="0"/>
              <a:t> and other IDEs.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2">
            <a:extLst>
              <a:ext uri="{FF2B5EF4-FFF2-40B4-BE49-F238E27FC236}">
                <a16:creationId xmlns:a16="http://schemas.microsoft.com/office/drawing/2014/main" id="{E0273775-F969-A4B1-BF50-74E63FC09EE0}"/>
              </a:ext>
            </a:extLst>
          </p:cNvPr>
          <p:cNvSpPr>
            <a:spLocks noGrp="1" noChangeArrowheads="1"/>
          </p:cNvSpPr>
          <p:nvPr>
            <p:ph type="title"/>
          </p:nvPr>
        </p:nvSpPr>
        <p:spPr/>
        <p:txBody>
          <a:bodyPr/>
          <a:lstStyle/>
          <a:p>
            <a:pPr eaLnBrk="1" hangingPunct="1"/>
            <a:r>
              <a:rPr lang="en-US" altLang="en-US" sz="3600"/>
              <a:t>Tips for the interactive window</a:t>
            </a:r>
          </a:p>
        </p:txBody>
      </p:sp>
      <p:sp>
        <p:nvSpPr>
          <p:cNvPr id="273411" name="Rectangle 3">
            <a:extLst>
              <a:ext uri="{FF2B5EF4-FFF2-40B4-BE49-F238E27FC236}">
                <a16:creationId xmlns:a16="http://schemas.microsoft.com/office/drawing/2014/main" id="{FF2E5048-DEFF-2C5D-BEB0-469A201D272C}"/>
              </a:ext>
            </a:extLst>
          </p:cNvPr>
          <p:cNvSpPr>
            <a:spLocks noGrp="1" noChangeArrowheads="1"/>
          </p:cNvSpPr>
          <p:nvPr>
            <p:ph type="body" idx="1"/>
          </p:nvPr>
        </p:nvSpPr>
        <p:spPr>
          <a:xfrm>
            <a:off x="152400" y="762000"/>
            <a:ext cx="8686800" cy="5943600"/>
          </a:xfrm>
        </p:spPr>
        <p:txBody>
          <a:bodyPr/>
          <a:lstStyle/>
          <a:p>
            <a:pPr eaLnBrk="1" hangingPunct="1">
              <a:lnSpc>
                <a:spcPct val="80000"/>
              </a:lnSpc>
              <a:defRPr/>
            </a:pPr>
            <a:r>
              <a:rPr lang="en-US" altLang="en-US" sz="1600" dirty="0"/>
              <a:t>Interactive window command prompt:  &gt;&gt;&gt; </a:t>
            </a:r>
          </a:p>
          <a:p>
            <a:pPr lvl="2" eaLnBrk="1" hangingPunct="1">
              <a:lnSpc>
                <a:spcPct val="80000"/>
              </a:lnSpc>
              <a:defRPr/>
            </a:pPr>
            <a:r>
              <a:rPr lang="en-US" altLang="en-US" sz="1600" dirty="0"/>
              <a:t>Must be a space between prompt and code   </a:t>
            </a:r>
          </a:p>
          <a:p>
            <a:pPr lvl="2" eaLnBrk="1" hangingPunct="1">
              <a:lnSpc>
                <a:spcPct val="80000"/>
              </a:lnSpc>
              <a:defRPr/>
            </a:pPr>
            <a:r>
              <a:rPr lang="en-US" altLang="en-US" sz="1600" dirty="0"/>
              <a:t>Hitting Return takes you to the right spot.  </a:t>
            </a:r>
          </a:p>
          <a:p>
            <a:pPr marL="914400" lvl="2" indent="0" eaLnBrk="1" hangingPunct="1">
              <a:lnSpc>
                <a:spcPct val="80000"/>
              </a:lnSpc>
              <a:buFontTx/>
              <a:buNone/>
              <a:defRPr/>
            </a:pPr>
            <a:r>
              <a:rPr lang="en-US" altLang="en-US" sz="1600" dirty="0"/>
              <a:t>Don’t space or backspace before typing.</a:t>
            </a:r>
          </a:p>
          <a:p>
            <a:pPr lvl="1" eaLnBrk="1" hangingPunct="1">
              <a:lnSpc>
                <a:spcPct val="80000"/>
              </a:lnSpc>
              <a:defRPr/>
            </a:pPr>
            <a:endParaRPr lang="en-US" altLang="en-US" sz="1400" dirty="0"/>
          </a:p>
          <a:p>
            <a:pPr eaLnBrk="1" hangingPunct="1">
              <a:lnSpc>
                <a:spcPct val="80000"/>
              </a:lnSpc>
              <a:defRPr/>
            </a:pPr>
            <a:r>
              <a:rPr lang="en-US" altLang="en-US" sz="1600" dirty="0"/>
              <a:t>If a command doesn’t work, hit Return key (or Enter key), then retype it.</a:t>
            </a:r>
            <a:br>
              <a:rPr lang="en-US" altLang="en-US" sz="1600" dirty="0"/>
            </a:br>
            <a:endParaRPr lang="en-US" altLang="en-US" sz="1600" dirty="0"/>
          </a:p>
          <a:p>
            <a:pPr eaLnBrk="1" hangingPunct="1">
              <a:lnSpc>
                <a:spcPct val="80000"/>
              </a:lnSpc>
              <a:defRPr/>
            </a:pPr>
            <a:r>
              <a:rPr lang="en-US" altLang="en-US" sz="1600" dirty="0"/>
              <a:t>In the interactive window you can print variable value with or without ‘</a:t>
            </a:r>
            <a:r>
              <a:rPr lang="en-US" altLang="en-US" sz="1600" b="1" dirty="0"/>
              <a:t>print</a:t>
            </a:r>
            <a:r>
              <a:rPr lang="en-US" altLang="en-US" sz="1600" dirty="0"/>
              <a:t>’.</a:t>
            </a:r>
          </a:p>
          <a:p>
            <a:pPr marL="400050" lvl="1" indent="0">
              <a:defRPr/>
            </a:pPr>
            <a:r>
              <a:rPr lang="en-US" sz="1600" dirty="0"/>
              <a:t>&gt;&gt;&gt; </a:t>
            </a:r>
            <a:r>
              <a:rPr lang="en-US" sz="1600" b="1" dirty="0"/>
              <a:t>print</a:t>
            </a:r>
            <a:r>
              <a:rPr lang="en-US" sz="1600" dirty="0"/>
              <a:t> (</a:t>
            </a:r>
            <a:r>
              <a:rPr lang="en-US" sz="1600" dirty="0" err="1"/>
              <a:t>inputFile</a:t>
            </a:r>
            <a:r>
              <a:rPr lang="en-US" sz="1600" dirty="0"/>
              <a:t>)</a:t>
            </a:r>
          </a:p>
          <a:p>
            <a:pPr marL="400050" lvl="1" indent="0">
              <a:defRPr/>
            </a:pPr>
            <a:r>
              <a:rPr lang="en-US" sz="1600" dirty="0" err="1">
                <a:solidFill>
                  <a:srgbClr val="54B1B8"/>
                </a:solidFill>
              </a:rPr>
              <a:t>trees.shp</a:t>
            </a:r>
            <a:endParaRPr lang="en-US" sz="1600" dirty="0">
              <a:solidFill>
                <a:srgbClr val="54B1B8"/>
              </a:solidFill>
            </a:endParaRPr>
          </a:p>
          <a:p>
            <a:pPr marL="400050" lvl="1" indent="0">
              <a:defRPr/>
            </a:pPr>
            <a:r>
              <a:rPr lang="en-US" sz="1600" dirty="0"/>
              <a:t>&gt;&gt;&gt; </a:t>
            </a:r>
            <a:r>
              <a:rPr lang="en-US" sz="1600" dirty="0" err="1"/>
              <a:t>inputFile</a:t>
            </a:r>
            <a:endParaRPr lang="en-US" sz="1600" dirty="0"/>
          </a:p>
          <a:p>
            <a:pPr marL="400050" lvl="1" indent="0">
              <a:defRPr/>
            </a:pPr>
            <a:r>
              <a:rPr lang="en-US" sz="1600" dirty="0">
                <a:solidFill>
                  <a:srgbClr val="54B1B8"/>
                </a:solidFill>
              </a:rPr>
              <a:t>'</a:t>
            </a:r>
            <a:r>
              <a:rPr lang="en-US" sz="1600" dirty="0" err="1">
                <a:solidFill>
                  <a:srgbClr val="54B1B8"/>
                </a:solidFill>
              </a:rPr>
              <a:t>trees.shp</a:t>
            </a:r>
            <a:r>
              <a:rPr lang="en-US" sz="1600" dirty="0">
                <a:solidFill>
                  <a:srgbClr val="54B1B8"/>
                </a:solidFill>
              </a:rPr>
              <a:t>‘</a:t>
            </a:r>
          </a:p>
          <a:p>
            <a:pPr marL="0" indent="0" eaLnBrk="1" hangingPunct="1">
              <a:lnSpc>
                <a:spcPct val="80000"/>
              </a:lnSpc>
              <a:buFontTx/>
              <a:buNone/>
              <a:defRPr/>
            </a:pPr>
            <a:r>
              <a:rPr lang="en-US" altLang="en-US" sz="1400" dirty="0"/>
              <a:t>    </a:t>
            </a:r>
            <a:endParaRPr lang="en-US" altLang="en-US" sz="1600" dirty="0"/>
          </a:p>
          <a:p>
            <a:pPr eaLnBrk="1" hangingPunct="1">
              <a:lnSpc>
                <a:spcPct val="80000"/>
              </a:lnSpc>
              <a:defRPr/>
            </a:pPr>
            <a:r>
              <a:rPr lang="en-US" altLang="en-US" sz="1600" dirty="0"/>
              <a:t>IDE session --</a:t>
            </a:r>
            <a:r>
              <a:rPr lang="en-US" altLang="en-US" sz="1200" dirty="0"/>
              <a:t>when you open the IDE, a session starts; when you close the IDE the current session ends.  If you open it again, a new ‘session’ starts. </a:t>
            </a:r>
          </a:p>
          <a:p>
            <a:pPr marL="0" indent="0" eaLnBrk="1" hangingPunct="1">
              <a:lnSpc>
                <a:spcPct val="80000"/>
              </a:lnSpc>
              <a:buFontTx/>
              <a:buNone/>
              <a:defRPr/>
            </a:pPr>
            <a:r>
              <a:rPr lang="en-US" altLang="en-US" sz="1200" dirty="0"/>
              <a:t> </a:t>
            </a:r>
          </a:p>
          <a:p>
            <a:pPr eaLnBrk="1" hangingPunct="1">
              <a:lnSpc>
                <a:spcPct val="80000"/>
              </a:lnSpc>
              <a:defRPr/>
            </a:pPr>
            <a:r>
              <a:rPr lang="en-US" altLang="en-US" sz="1600" dirty="0"/>
              <a:t>IDEs stores current session command history. </a:t>
            </a:r>
            <a:br>
              <a:rPr lang="en-US" altLang="en-US" sz="1600" dirty="0"/>
            </a:br>
            <a:endParaRPr lang="en-US" altLang="en-US" sz="1600" dirty="0"/>
          </a:p>
          <a:p>
            <a:pPr eaLnBrk="1" hangingPunct="1">
              <a:lnSpc>
                <a:spcPct val="80000"/>
              </a:lnSpc>
              <a:defRPr/>
            </a:pPr>
            <a:r>
              <a:rPr lang="en-US" altLang="en-US" sz="1600" dirty="0"/>
              <a:t>To access previous commands,  in </a:t>
            </a:r>
            <a:r>
              <a:rPr lang="en-US" altLang="en-US" sz="1600" dirty="0" err="1"/>
              <a:t>PythonWin</a:t>
            </a:r>
            <a:r>
              <a:rPr lang="en-US" altLang="en-US" sz="1600" dirty="0"/>
              <a:t>: </a:t>
            </a:r>
            <a:r>
              <a:rPr lang="en-US" altLang="en-US" sz="1600" b="1" dirty="0"/>
              <a:t>Ctrl+ </a:t>
            </a:r>
            <a:r>
              <a:rPr lang="en-US" altLang="en-US" sz="1600" b="1" dirty="0" err="1"/>
              <a:t>uparrow</a:t>
            </a:r>
            <a:br>
              <a:rPr lang="en-US" altLang="en-US" sz="1600" dirty="0"/>
            </a:br>
            <a:r>
              <a:rPr lang="en-US" altLang="en-US" sz="1600" dirty="0"/>
              <a:t>			          in </a:t>
            </a:r>
            <a:r>
              <a:rPr lang="en-US" altLang="en-US" sz="1600" dirty="0" err="1"/>
              <a:t>PyScripter</a:t>
            </a:r>
            <a:r>
              <a:rPr lang="en-US" altLang="en-US" sz="1600" dirty="0"/>
              <a:t>: </a:t>
            </a:r>
            <a:r>
              <a:rPr lang="en-US" altLang="en-US" sz="1600" b="1" dirty="0" err="1"/>
              <a:t>uparrow</a:t>
            </a:r>
            <a:br>
              <a:rPr lang="en-US" altLang="en-US" sz="1600" dirty="0"/>
            </a:br>
            <a:endParaRPr lang="en-US" altLang="en-US" sz="1600" dirty="0"/>
          </a:p>
          <a:p>
            <a:pPr eaLnBrk="1" hangingPunct="1">
              <a:lnSpc>
                <a:spcPct val="80000"/>
              </a:lnSpc>
              <a:defRPr/>
            </a:pPr>
            <a:r>
              <a:rPr lang="en-US" altLang="en-US" sz="1600" i="1" dirty="0"/>
              <a:t>Heed </a:t>
            </a:r>
            <a:r>
              <a:rPr lang="en-US" altLang="en-US" sz="1600" b="1" i="1" dirty="0"/>
              <a:t>Window Focus</a:t>
            </a:r>
            <a:r>
              <a:rPr lang="en-US" altLang="en-US" sz="1600" i="1" dirty="0"/>
              <a:t> </a:t>
            </a:r>
            <a:r>
              <a:rPr lang="en-US" altLang="en-US" sz="1600" dirty="0"/>
              <a:t> (the active window)!</a:t>
            </a:r>
            <a:endParaRPr lang="en-US" altLang="en-US" sz="1600" i="1" dirty="0"/>
          </a:p>
          <a:p>
            <a:pPr lvl="1" eaLnBrk="1" hangingPunct="1">
              <a:lnSpc>
                <a:spcPct val="80000"/>
              </a:lnSpc>
              <a:defRPr/>
            </a:pPr>
            <a:r>
              <a:rPr lang="en-US" altLang="en-US" sz="1200" dirty="0"/>
              <a:t>Shift </a:t>
            </a:r>
            <a:r>
              <a:rPr lang="en-US" altLang="en-US" sz="1200" i="1" dirty="0"/>
              <a:t>focus</a:t>
            </a:r>
            <a:r>
              <a:rPr lang="en-US" altLang="en-US" sz="1200" dirty="0"/>
              <a:t> to the script window before saving a script (else you might unintentionally save interactive window contents). </a:t>
            </a:r>
            <a:br>
              <a:rPr lang="en-US" altLang="en-US" sz="1200" dirty="0"/>
            </a:br>
            <a:endParaRPr lang="en-US" altLang="en-US" sz="1200" dirty="0"/>
          </a:p>
          <a:p>
            <a:pPr eaLnBrk="1" hangingPunct="1">
              <a:lnSpc>
                <a:spcPct val="80000"/>
              </a:lnSpc>
              <a:defRPr/>
            </a:pPr>
            <a:r>
              <a:rPr lang="en-US" altLang="en-US" sz="1600" dirty="0"/>
              <a:t>A variable assigned a value during the current session keeps that value until it is assigned another value  (demo: x = 5)</a:t>
            </a:r>
            <a:endParaRPr lang="en-US" altLang="en-US" sz="1800" dirty="0"/>
          </a:p>
        </p:txBody>
      </p:sp>
      <p:pic>
        <p:nvPicPr>
          <p:cNvPr id="25605" name="Picture 1">
            <a:extLst>
              <a:ext uri="{FF2B5EF4-FFF2-40B4-BE49-F238E27FC236}">
                <a16:creationId xmlns:a16="http://schemas.microsoft.com/office/drawing/2014/main" id="{F437036E-E588-0C48-D492-0E583606C522}"/>
              </a:ext>
            </a:extLst>
          </p:cNvPr>
          <p:cNvPicPr>
            <a:picLocks noChangeAspect="1"/>
          </p:cNvPicPr>
          <p:nvPr/>
        </p:nvPicPr>
        <p:blipFill rotWithShape="1">
          <a:blip r:embed="rId3"/>
          <a:srcRect t="-1" b="8943"/>
          <a:stretch/>
        </p:blipFill>
        <p:spPr bwMode="auto">
          <a:xfrm>
            <a:off x="5486400" y="746125"/>
            <a:ext cx="1304925" cy="1066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6" name="TextBox 2">
            <a:extLst>
              <a:ext uri="{FF2B5EF4-FFF2-40B4-BE49-F238E27FC236}">
                <a16:creationId xmlns:a16="http://schemas.microsoft.com/office/drawing/2014/main" id="{540B8AA9-CAB5-344D-52DE-EE2A6C334B49}"/>
              </a:ext>
            </a:extLst>
          </p:cNvPr>
          <p:cNvSpPr txBox="1">
            <a:spLocks noChangeArrowheads="1"/>
          </p:cNvSpPr>
          <p:nvPr/>
        </p:nvSpPr>
        <p:spPr bwMode="auto">
          <a:xfrm>
            <a:off x="3429000" y="3511550"/>
            <a:ext cx="44037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1800">
                <a:solidFill>
                  <a:schemeClr val="accent2"/>
                </a:solidFill>
              </a:rPr>
              <a:t>Within a script, this will not print anything.</a:t>
            </a:r>
          </a:p>
        </p:txBody>
      </p:sp>
      <p:cxnSp>
        <p:nvCxnSpPr>
          <p:cNvPr id="25607" name="Straight Arrow Connector 5">
            <a:extLst>
              <a:ext uri="{FF2B5EF4-FFF2-40B4-BE49-F238E27FC236}">
                <a16:creationId xmlns:a16="http://schemas.microsoft.com/office/drawing/2014/main" id="{94B3393D-529E-D510-343B-1FF479831291}"/>
              </a:ext>
            </a:extLst>
          </p:cNvPr>
          <p:cNvCxnSpPr>
            <a:cxnSpLocks noChangeShapeType="1"/>
            <a:stCxn id="25606" idx="1"/>
          </p:cNvCxnSpPr>
          <p:nvPr/>
        </p:nvCxnSpPr>
        <p:spPr bwMode="auto">
          <a:xfrm flipH="1" flipV="1">
            <a:off x="1981200" y="3581400"/>
            <a:ext cx="1447800" cy="11430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560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60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3411">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3411">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3411">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3411">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3411">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3411">
                                            <p:txEl>
                                              <p:pRg st="11" end="11"/>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73411">
                                            <p:txEl>
                                              <p:pRg st="12" end="12"/>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73411">
                                            <p:txEl>
                                              <p:pRg st="14" end="14"/>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273411">
                                            <p:txEl>
                                              <p:pRg st="15" end="15"/>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273411">
                                            <p:txEl>
                                              <p:pRg st="16" end="16"/>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0"/>
                                          </p:stCondLst>
                                        </p:cTn>
                                        <p:tgtEl>
                                          <p:spTgt spid="273411">
                                            <p:txEl>
                                              <p:pRg st="17" end="17"/>
                                            </p:txEl>
                                          </p:spTgt>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0"/>
                                          </p:stCondLst>
                                        </p:cTn>
                                        <p:tgtEl>
                                          <p:spTgt spid="273411">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a:extLst>
              <a:ext uri="{FF2B5EF4-FFF2-40B4-BE49-F238E27FC236}">
                <a16:creationId xmlns:a16="http://schemas.microsoft.com/office/drawing/2014/main" id="{ED653481-7B43-13CE-9DF7-329020DF7375}"/>
              </a:ext>
            </a:extLst>
          </p:cNvPr>
          <p:cNvSpPr>
            <a:spLocks noGrp="1" noChangeArrowheads="1"/>
          </p:cNvSpPr>
          <p:nvPr>
            <p:ph type="title"/>
          </p:nvPr>
        </p:nvSpPr>
        <p:spPr>
          <a:xfrm>
            <a:off x="228600" y="228600"/>
            <a:ext cx="8001000" cy="457200"/>
          </a:xfrm>
        </p:spPr>
        <p:txBody>
          <a:bodyPr/>
          <a:lstStyle/>
          <a:p>
            <a:pPr eaLnBrk="1" hangingPunct="1"/>
            <a:r>
              <a:rPr lang="en-US" altLang="en-US" sz="3600"/>
              <a:t>Exercise: Explore string operations</a:t>
            </a:r>
          </a:p>
        </p:txBody>
      </p:sp>
      <p:sp>
        <p:nvSpPr>
          <p:cNvPr id="27652" name="Rectangle 3">
            <a:extLst>
              <a:ext uri="{FF2B5EF4-FFF2-40B4-BE49-F238E27FC236}">
                <a16:creationId xmlns:a16="http://schemas.microsoft.com/office/drawing/2014/main" id="{1D7CF4A8-18AA-B1CF-566A-D98B87E48E09}"/>
              </a:ext>
            </a:extLst>
          </p:cNvPr>
          <p:cNvSpPr>
            <a:spLocks noGrp="1" noChangeArrowheads="1"/>
          </p:cNvSpPr>
          <p:nvPr>
            <p:ph type="body" idx="1"/>
          </p:nvPr>
        </p:nvSpPr>
        <p:spPr>
          <a:xfrm>
            <a:off x="152400" y="1066800"/>
            <a:ext cx="8686800" cy="6096000"/>
          </a:xfrm>
        </p:spPr>
        <p:txBody>
          <a:bodyPr/>
          <a:lstStyle/>
          <a:p>
            <a:pPr eaLnBrk="1" hangingPunct="1">
              <a:lnSpc>
                <a:spcPct val="80000"/>
              </a:lnSpc>
              <a:buFontTx/>
              <a:buNone/>
              <a:defRPr/>
            </a:pPr>
            <a:r>
              <a:rPr lang="en-US" altLang="en-US" sz="2000" dirty="0"/>
              <a:t>Try each statement in the </a:t>
            </a:r>
            <a:r>
              <a:rPr lang="en-US" altLang="en-US" sz="2000" b="1" dirty="0"/>
              <a:t>interactive window</a:t>
            </a:r>
            <a:r>
              <a:rPr lang="en-US" altLang="en-US" sz="2000" dirty="0"/>
              <a:t> &amp; answer the questions.</a:t>
            </a:r>
          </a:p>
          <a:p>
            <a:pPr eaLnBrk="1" hangingPunct="1">
              <a:lnSpc>
                <a:spcPct val="80000"/>
              </a:lnSpc>
              <a:buFontTx/>
              <a:buNone/>
              <a:defRPr/>
            </a:pPr>
            <a:endParaRPr lang="en-US" altLang="en-US" sz="2000" dirty="0"/>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GIS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y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rules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x + y </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x[1:3]</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x[-4:0]</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x[:-4]</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print </a:t>
            </a:r>
            <a:r>
              <a:rPr lang="en-US" altLang="en-US" sz="1600" dirty="0" err="1">
                <a:latin typeface="Courier New" panose="02070309020205020404" pitchFamily="49" charset="0"/>
                <a:cs typeface="Courier New" panose="02070309020205020404" pitchFamily="49" charset="0"/>
              </a:rPr>
              <a:t>x,y</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print </a:t>
            </a:r>
            <a:r>
              <a:rPr lang="en-US" altLang="en-US" sz="1600" dirty="0" err="1">
                <a:latin typeface="Courier New" panose="02070309020205020404" pitchFamily="49" charset="0"/>
                <a:cs typeface="Courier New" panose="02070309020205020404" pitchFamily="49" charset="0"/>
              </a:rPr>
              <a:t>x+y</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numStr</a:t>
            </a:r>
            <a:r>
              <a:rPr lang="en-US" altLang="en-US" sz="1600" dirty="0">
                <a:latin typeface="Courier New" panose="02070309020205020404" pitchFamily="49" charset="0"/>
                <a:cs typeface="Courier New" panose="02070309020205020404" pitchFamily="49" charset="0"/>
              </a:rPr>
              <a:t> = "742"</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numStr.zfill</a:t>
            </a:r>
            <a:r>
              <a:rPr lang="en-US" altLang="en-US" sz="1600" dirty="0">
                <a:latin typeface="Courier New" panose="02070309020205020404" pitchFamily="49" charset="0"/>
                <a:cs typeface="Courier New" panose="02070309020205020404" pitchFamily="49" charset="0"/>
              </a:rPr>
              <a:t>(8)</a:t>
            </a:r>
          </a:p>
        </p:txBody>
      </p:sp>
      <p:sp>
        <p:nvSpPr>
          <p:cNvPr id="27653" name="Text Box 4">
            <a:extLst>
              <a:ext uri="{FF2B5EF4-FFF2-40B4-BE49-F238E27FC236}">
                <a16:creationId xmlns:a16="http://schemas.microsoft.com/office/drawing/2014/main" id="{C026DB0C-3608-B94D-0277-1C57E3900F68}"/>
              </a:ext>
            </a:extLst>
          </p:cNvPr>
          <p:cNvSpPr txBox="1">
            <a:spLocks noChangeArrowheads="1"/>
          </p:cNvSpPr>
          <p:nvPr/>
        </p:nvSpPr>
        <p:spPr bwMode="auto">
          <a:xfrm>
            <a:off x="1828800" y="1547813"/>
            <a:ext cx="6629400" cy="4770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defRPr/>
            </a:pPr>
            <a:r>
              <a:rPr lang="en-US" altLang="en-US" sz="1600" dirty="0"/>
              <a:t>1. Why does </a:t>
            </a:r>
            <a:r>
              <a:rPr lang="en-US" altLang="en-US" sz="1600" dirty="0">
                <a:latin typeface="Courier New" panose="02070309020205020404" pitchFamily="49" charset="0"/>
                <a:cs typeface="Courier New" panose="02070309020205020404" pitchFamily="49" charset="0"/>
              </a:rPr>
              <a:t>x[3] </a:t>
            </a:r>
            <a:r>
              <a:rPr lang="en-US" altLang="en-US" sz="1600" dirty="0"/>
              <a:t>give an error the 1st time but not the 2nd time?</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2. What does Python keyword </a:t>
            </a:r>
            <a:r>
              <a:rPr lang="en-US" altLang="en-US" sz="1600" dirty="0">
                <a:solidFill>
                  <a:srgbClr val="0000FF"/>
                </a:solidFill>
                <a:latin typeface="Courier New" panose="02070309020205020404" pitchFamily="49" charset="0"/>
                <a:cs typeface="Courier New" panose="02070309020205020404" pitchFamily="49" charset="0"/>
              </a:rPr>
              <a:t>in</a:t>
            </a:r>
            <a:r>
              <a:rPr lang="en-US" altLang="en-US" sz="1600" dirty="0">
                <a:solidFill>
                  <a:srgbClr val="0000FF"/>
                </a:solidFill>
              </a:rPr>
              <a:t> </a:t>
            </a:r>
            <a:r>
              <a:rPr lang="en-US" altLang="en-US" sz="1600" dirty="0"/>
              <a:t>do? Does case matter? </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3. How could you change the statement </a:t>
            </a:r>
            <a:r>
              <a:rPr lang="en-US" altLang="en-US" sz="1600" dirty="0">
                <a:latin typeface="Courier New" panose="02070309020205020404" pitchFamily="49" charset="0"/>
                <a:cs typeface="Courier New" panose="02070309020205020404" pitchFamily="49" charset="0"/>
              </a:rPr>
              <a:t>x = </a:t>
            </a:r>
            <a:r>
              <a:rPr lang="en-US" altLang="en-US" sz="1600" dirty="0" err="1">
                <a:latin typeface="Courier New" panose="02070309020205020404" pitchFamily="49" charset="0"/>
                <a:cs typeface="Courier New" panose="02070309020205020404" pitchFamily="49" charset="0"/>
              </a:rPr>
              <a:t>x+y</a:t>
            </a:r>
            <a:r>
              <a:rPr lang="en-US" altLang="en-US" sz="1600" dirty="0">
                <a:latin typeface="Courier New" panose="02070309020205020404" pitchFamily="49" charset="0"/>
                <a:cs typeface="Courier New" panose="02070309020205020404" pitchFamily="49" charset="0"/>
              </a:rPr>
              <a:t> </a:t>
            </a:r>
            <a:r>
              <a:rPr lang="en-US" altLang="en-US" sz="1600" dirty="0"/>
              <a:t>to print "GIS rules"?</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4. What’s the difference between </a:t>
            </a:r>
            <a:r>
              <a:rPr lang="en-US" altLang="en-US" sz="1600" dirty="0">
                <a:latin typeface="Courier New" panose="02070309020205020404" pitchFamily="49" charset="0"/>
                <a:cs typeface="Courier New" panose="02070309020205020404" pitchFamily="49" charset="0"/>
              </a:rPr>
              <a:t>x[:2], x[0:2],</a:t>
            </a:r>
            <a:r>
              <a:rPr lang="en-US" altLang="en-US" sz="1600" dirty="0">
                <a:latin typeface="+mn-lt"/>
                <a:cs typeface="Courier New" panose="02070309020205020404" pitchFamily="49" charset="0"/>
              </a:rPr>
              <a:t> and </a:t>
            </a:r>
            <a:r>
              <a:rPr lang="en-US" altLang="en-US" sz="1600" dirty="0">
                <a:latin typeface="Courier New" panose="02070309020205020404" pitchFamily="49" charset="0"/>
                <a:cs typeface="Courier New" panose="02070309020205020404" pitchFamily="49" charset="0"/>
              </a:rPr>
              <a:t>x[2]</a:t>
            </a:r>
            <a:r>
              <a:rPr lang="en-US" altLang="en-US" sz="1600" dirty="0">
                <a:latin typeface="+mn-lt"/>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5. What does </a:t>
            </a:r>
            <a:r>
              <a:rPr lang="en-US" altLang="en-US" sz="1600" dirty="0">
                <a:latin typeface="Courier New" panose="02070309020205020404" pitchFamily="49" charset="0"/>
                <a:cs typeface="Courier New" panose="02070309020205020404" pitchFamily="49" charset="0"/>
              </a:rPr>
              <a:t>x[:-4]</a:t>
            </a:r>
            <a:r>
              <a:rPr lang="en-US" altLang="en-US" sz="1600" dirty="0"/>
              <a:t>do?</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6. Does </a:t>
            </a:r>
            <a:r>
              <a:rPr lang="en-US" altLang="en-US" sz="1600" dirty="0" err="1">
                <a:latin typeface="Courier New" panose="02070309020205020404" pitchFamily="49" charset="0"/>
                <a:cs typeface="Courier New" panose="02070309020205020404" pitchFamily="49" charset="0"/>
              </a:rPr>
              <a:t>x.lower</a:t>
            </a:r>
            <a:r>
              <a:rPr lang="en-US" altLang="en-US" sz="1600" dirty="0">
                <a:latin typeface="Courier New" panose="02070309020205020404" pitchFamily="49" charset="0"/>
                <a:cs typeface="Courier New" panose="02070309020205020404" pitchFamily="49" charset="0"/>
              </a:rPr>
              <a:t>()</a:t>
            </a:r>
            <a:r>
              <a:rPr lang="en-US" altLang="en-US" sz="1600" dirty="0"/>
              <a:t>change the value of </a:t>
            </a:r>
            <a:r>
              <a:rPr lang="en-US" altLang="en-US" sz="1600" dirty="0">
                <a:latin typeface="Courier New" panose="02070309020205020404" pitchFamily="49" charset="0"/>
                <a:cs typeface="Courier New" panose="02070309020205020404" pitchFamily="49" charset="0"/>
              </a:rPr>
              <a:t>x</a:t>
            </a:r>
            <a:r>
              <a:rPr lang="en-US" altLang="en-US" sz="1600" dirty="0"/>
              <a:t>?  If so, how? </a:t>
            </a:r>
            <a:br>
              <a:rPr lang="en-US" altLang="en-US" sz="1600" dirty="0"/>
            </a:br>
            <a:endParaRPr lang="en-US" altLang="en-US" sz="1600" dirty="0"/>
          </a:p>
          <a:p>
            <a:pPr eaLnBrk="1" hangingPunct="1">
              <a:spcBef>
                <a:spcPct val="0"/>
              </a:spcBef>
              <a:buFontTx/>
              <a:buNone/>
              <a:defRPr/>
            </a:pPr>
            <a:r>
              <a:rPr lang="en-US" altLang="en-US" sz="1600" dirty="0"/>
              <a:t>7. What's the difference between the output of print </a:t>
            </a:r>
            <a:r>
              <a:rPr lang="en-US" altLang="en-US" sz="1600" dirty="0" err="1"/>
              <a:t>x,y</a:t>
            </a:r>
            <a:r>
              <a:rPr lang="en-US" altLang="en-US" sz="1600" dirty="0"/>
              <a:t> and print </a:t>
            </a:r>
            <a:r>
              <a:rPr lang="en-US" altLang="en-US" sz="1600" dirty="0" err="1"/>
              <a:t>x+y</a:t>
            </a:r>
            <a:r>
              <a:rPr lang="en-US" altLang="en-US" sz="1600" dirty="0"/>
              <a:t>?</a:t>
            </a:r>
          </a:p>
          <a:p>
            <a:pPr eaLnBrk="1" hangingPunct="1">
              <a:spcBef>
                <a:spcPct val="0"/>
              </a:spcBef>
              <a:buFontTx/>
              <a:buNone/>
              <a:defRPr/>
            </a:pPr>
            <a:endParaRPr lang="en-US" altLang="en-US" sz="16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Rectangle 2">
            <a:extLst>
              <a:ext uri="{FF2B5EF4-FFF2-40B4-BE49-F238E27FC236}">
                <a16:creationId xmlns:a16="http://schemas.microsoft.com/office/drawing/2014/main" id="{B73BC985-98BB-3BB9-A84A-A7C2AB52ED69}"/>
              </a:ext>
            </a:extLst>
          </p:cNvPr>
          <p:cNvSpPr>
            <a:spLocks noGrp="1" noChangeArrowheads="1"/>
          </p:cNvSpPr>
          <p:nvPr>
            <p:ph type="title"/>
          </p:nvPr>
        </p:nvSpPr>
        <p:spPr/>
        <p:txBody>
          <a:bodyPr/>
          <a:lstStyle/>
          <a:p>
            <a:pPr eaLnBrk="1" hangingPunct="1"/>
            <a:r>
              <a:rPr lang="en-US" altLang="en-US" sz="3600"/>
              <a:t>‘Explore string operations’ Q &amp; A</a:t>
            </a:r>
          </a:p>
        </p:txBody>
      </p:sp>
      <p:sp>
        <p:nvSpPr>
          <p:cNvPr id="28676" name="Rectangle 3">
            <a:extLst>
              <a:ext uri="{FF2B5EF4-FFF2-40B4-BE49-F238E27FC236}">
                <a16:creationId xmlns:a16="http://schemas.microsoft.com/office/drawing/2014/main" id="{6FE8E93A-A2CE-1ABA-2B4B-CEEF0DAC6133}"/>
              </a:ext>
            </a:extLst>
          </p:cNvPr>
          <p:cNvSpPr>
            <a:spLocks noGrp="1" noChangeArrowheads="1"/>
          </p:cNvSpPr>
          <p:nvPr>
            <p:ph type="body" idx="1"/>
          </p:nvPr>
        </p:nvSpPr>
        <p:spPr>
          <a:xfrm>
            <a:off x="115888" y="914400"/>
            <a:ext cx="8686800" cy="6096000"/>
          </a:xfrm>
        </p:spPr>
        <p:txBody>
          <a:bodyPr/>
          <a:lstStyle/>
          <a:p>
            <a:pPr eaLnBrk="1" hangingPunct="1">
              <a:lnSpc>
                <a:spcPct val="80000"/>
              </a:lnSpc>
              <a:buFontTx/>
              <a:buNone/>
              <a:defRPr/>
            </a:pPr>
            <a:endParaRPr lang="en-US" altLang="en-US" sz="2800" dirty="0"/>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GIS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y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rules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x + y </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x[:-4]</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400" dirty="0">
                <a:latin typeface="Courier New" panose="02070309020205020404" pitchFamily="49" charset="0"/>
                <a:cs typeface="Courier New" panose="02070309020205020404" pitchFamily="49" charset="0"/>
              </a:rPr>
              <a:t>print </a:t>
            </a:r>
            <a:r>
              <a:rPr lang="en-US" altLang="en-US" sz="1400" dirty="0" err="1">
                <a:latin typeface="Courier New" panose="02070309020205020404" pitchFamily="49" charset="0"/>
                <a:cs typeface="Courier New" panose="02070309020205020404" pitchFamily="49" charset="0"/>
              </a:rPr>
              <a:t>x,y</a:t>
            </a:r>
            <a:endParaRPr lang="en-US" altLang="en-US" sz="14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400" dirty="0">
                <a:latin typeface="Courier New" panose="02070309020205020404" pitchFamily="49" charset="0"/>
                <a:cs typeface="Courier New" panose="02070309020205020404" pitchFamily="49" charset="0"/>
              </a:rPr>
              <a:t>print </a:t>
            </a:r>
            <a:r>
              <a:rPr lang="en-US" altLang="en-US" sz="1400" dirty="0" err="1">
                <a:latin typeface="Courier New" panose="02070309020205020404" pitchFamily="49" charset="0"/>
                <a:cs typeface="Courier New" panose="02070309020205020404" pitchFamily="49" charset="0"/>
              </a:rPr>
              <a:t>x+y</a:t>
            </a:r>
            <a:endParaRPr lang="en-US" altLang="en-US" sz="14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400" dirty="0" err="1">
                <a:latin typeface="Courier New" panose="02070309020205020404" pitchFamily="49" charset="0"/>
                <a:cs typeface="Courier New" panose="02070309020205020404" pitchFamily="49" charset="0"/>
              </a:rPr>
              <a:t>numStr</a:t>
            </a:r>
            <a:r>
              <a:rPr lang="en-US" altLang="en-US" sz="1400" dirty="0">
                <a:latin typeface="Courier New" panose="02070309020205020404" pitchFamily="49" charset="0"/>
                <a:cs typeface="Courier New" panose="02070309020205020404" pitchFamily="49" charset="0"/>
              </a:rPr>
              <a:t> = "742"</a:t>
            </a:r>
          </a:p>
          <a:p>
            <a:pPr eaLnBrk="1" hangingPunct="1">
              <a:lnSpc>
                <a:spcPct val="80000"/>
              </a:lnSpc>
              <a:buFontTx/>
              <a:buNone/>
              <a:defRPr/>
            </a:pPr>
            <a:r>
              <a:rPr lang="en-US" altLang="en-US" sz="1400" dirty="0" err="1">
                <a:latin typeface="Courier New" panose="02070309020205020404" pitchFamily="49" charset="0"/>
                <a:cs typeface="Courier New" panose="02070309020205020404" pitchFamily="49" charset="0"/>
              </a:rPr>
              <a:t>numStr.zfill</a:t>
            </a:r>
            <a:r>
              <a:rPr lang="en-US" altLang="en-US" sz="1400" dirty="0">
                <a:latin typeface="Courier New" panose="02070309020205020404" pitchFamily="49" charset="0"/>
                <a:cs typeface="Courier New" panose="02070309020205020404" pitchFamily="49" charset="0"/>
              </a:rPr>
              <a:t>(8)</a:t>
            </a:r>
          </a:p>
          <a:p>
            <a:pPr eaLnBrk="1" hangingPunct="1">
              <a:lnSpc>
                <a:spcPct val="80000"/>
              </a:lnSpc>
              <a:buFontTx/>
              <a:buNone/>
              <a:defRPr/>
            </a:pPr>
            <a:endParaRPr lang="en-US" altLang="en-US" sz="1600" dirty="0">
              <a:latin typeface="Courier New" panose="02070309020205020404" pitchFamily="49" charset="0"/>
              <a:cs typeface="Courier New" panose="02070309020205020404" pitchFamily="49" charset="0"/>
            </a:endParaRPr>
          </a:p>
        </p:txBody>
      </p:sp>
      <p:sp>
        <p:nvSpPr>
          <p:cNvPr id="277508" name="Text Box 4">
            <a:extLst>
              <a:ext uri="{FF2B5EF4-FFF2-40B4-BE49-F238E27FC236}">
                <a16:creationId xmlns:a16="http://schemas.microsoft.com/office/drawing/2014/main" id="{DA6B1358-7A0C-6EAD-672E-785608112FCE}"/>
              </a:ext>
            </a:extLst>
          </p:cNvPr>
          <p:cNvSpPr txBox="1">
            <a:spLocks noChangeArrowheads="1"/>
          </p:cNvSpPr>
          <p:nvPr/>
        </p:nvSpPr>
        <p:spPr bwMode="auto">
          <a:xfrm>
            <a:off x="1905000" y="1219200"/>
            <a:ext cx="7364413"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600" dirty="0"/>
              <a:t>1. Why does </a:t>
            </a:r>
            <a:r>
              <a:rPr lang="en-US" altLang="en-US" sz="1600" dirty="0">
                <a:latin typeface="Courier New" panose="02070309020205020404" pitchFamily="49" charset="0"/>
                <a:cs typeface="Courier New" panose="02070309020205020404" pitchFamily="49" charset="0"/>
              </a:rPr>
              <a:t>x[3] </a:t>
            </a:r>
            <a:r>
              <a:rPr lang="en-US" altLang="en-US" sz="1600" dirty="0"/>
              <a:t>give an error the 1st time but not the 2nd time?</a:t>
            </a:r>
          </a:p>
          <a:p>
            <a:pPr eaLnBrk="1" hangingPunct="1">
              <a:spcBef>
                <a:spcPct val="0"/>
              </a:spcBef>
              <a:buFontTx/>
              <a:buNone/>
            </a:pPr>
            <a:r>
              <a:rPr lang="en-US" altLang="en-US" sz="1600" dirty="0">
                <a:solidFill>
                  <a:schemeClr val="accent2"/>
                </a:solidFill>
              </a:rPr>
              <a:t>There’s no 4</a:t>
            </a:r>
            <a:r>
              <a:rPr lang="en-US" altLang="en-US" sz="1600" baseline="30000" dirty="0">
                <a:solidFill>
                  <a:schemeClr val="accent2"/>
                </a:solidFill>
              </a:rPr>
              <a:t>th</a:t>
            </a:r>
            <a:r>
              <a:rPr lang="en-US" altLang="en-US" sz="1600" dirty="0">
                <a:solidFill>
                  <a:schemeClr val="accent2"/>
                </a:solidFill>
              </a:rPr>
              <a:t> character the first time (but there is the second).</a:t>
            </a:r>
          </a:p>
          <a:p>
            <a:pPr eaLnBrk="1" hangingPunct="1">
              <a:spcBef>
                <a:spcPct val="0"/>
              </a:spcBef>
              <a:buFontTx/>
              <a:buNone/>
            </a:pPr>
            <a:endParaRPr lang="en-US" altLang="en-US" sz="1600" dirty="0"/>
          </a:p>
          <a:p>
            <a:pPr eaLnBrk="1" hangingPunct="1">
              <a:spcBef>
                <a:spcPct val="0"/>
              </a:spcBef>
              <a:buFontTx/>
              <a:buNone/>
            </a:pPr>
            <a:r>
              <a:rPr lang="en-US" altLang="en-US" sz="1600" dirty="0"/>
              <a:t>2. What does Python keyword </a:t>
            </a:r>
            <a:r>
              <a:rPr lang="en-US" altLang="en-US" sz="1600" dirty="0">
                <a:solidFill>
                  <a:srgbClr val="0000FF"/>
                </a:solidFill>
                <a:latin typeface="Courier New" panose="02070309020205020404" pitchFamily="49" charset="0"/>
                <a:cs typeface="Courier New" panose="02070309020205020404" pitchFamily="49" charset="0"/>
              </a:rPr>
              <a:t>in</a:t>
            </a:r>
            <a:r>
              <a:rPr lang="en-US" altLang="en-US" sz="1600" dirty="0">
                <a:solidFill>
                  <a:srgbClr val="0000FF"/>
                </a:solidFill>
              </a:rPr>
              <a:t> </a:t>
            </a:r>
            <a:r>
              <a:rPr lang="en-US" altLang="en-US" sz="1600" dirty="0"/>
              <a:t>do? Does case matter? </a:t>
            </a:r>
          </a:p>
          <a:p>
            <a:pPr eaLnBrk="1" hangingPunct="1">
              <a:spcBef>
                <a:spcPct val="0"/>
              </a:spcBef>
              <a:buFontTx/>
              <a:buNone/>
            </a:pPr>
            <a:r>
              <a:rPr lang="en-US" altLang="en-US" sz="1600" dirty="0">
                <a:solidFill>
                  <a:schemeClr val="accent2"/>
                </a:solidFill>
              </a:rPr>
              <a:t>Checks for membership in.  Yes, it’s case sensitive.</a:t>
            </a:r>
          </a:p>
          <a:p>
            <a:pPr eaLnBrk="1" hangingPunct="1">
              <a:spcBef>
                <a:spcPct val="0"/>
              </a:spcBef>
              <a:buFontTx/>
              <a:buNone/>
            </a:pPr>
            <a:endParaRPr lang="en-US" altLang="en-US" sz="1600" dirty="0"/>
          </a:p>
          <a:p>
            <a:pPr eaLnBrk="1" hangingPunct="1">
              <a:spcBef>
                <a:spcPct val="0"/>
              </a:spcBef>
              <a:buFontTx/>
              <a:buNone/>
            </a:pPr>
            <a:r>
              <a:rPr lang="en-US" altLang="en-US" sz="1600" dirty="0"/>
              <a:t>3. How could you change the statement </a:t>
            </a:r>
            <a:r>
              <a:rPr lang="en-US" altLang="en-US" sz="1600" dirty="0">
                <a:latin typeface="Courier New" panose="02070309020205020404" pitchFamily="49" charset="0"/>
                <a:cs typeface="Courier New" panose="02070309020205020404" pitchFamily="49" charset="0"/>
              </a:rPr>
              <a:t>x = </a:t>
            </a:r>
            <a:r>
              <a:rPr lang="en-US" altLang="en-US" sz="1600" dirty="0" err="1">
                <a:latin typeface="Courier New" panose="02070309020205020404" pitchFamily="49" charset="0"/>
                <a:cs typeface="Courier New" panose="02070309020205020404" pitchFamily="49" charset="0"/>
              </a:rPr>
              <a:t>x+y</a:t>
            </a:r>
            <a:r>
              <a:rPr lang="en-US" altLang="en-US" sz="1600" dirty="0">
                <a:latin typeface="Courier New" panose="02070309020205020404" pitchFamily="49" charset="0"/>
                <a:cs typeface="Courier New" panose="02070309020205020404" pitchFamily="49" charset="0"/>
              </a:rPr>
              <a:t> </a:t>
            </a:r>
            <a:r>
              <a:rPr lang="en-US" altLang="en-US" sz="1600" dirty="0"/>
              <a:t>to print "GIS rules"?</a:t>
            </a:r>
          </a:p>
          <a:p>
            <a:pPr eaLnBrk="1" hangingPunct="1">
              <a:spcBef>
                <a:spcPct val="0"/>
              </a:spcBef>
              <a:buFontTx/>
              <a:buNone/>
            </a:pPr>
            <a:r>
              <a:rPr lang="en-US" altLang="en-US" sz="1600" dirty="0">
                <a:solidFill>
                  <a:schemeClr val="accent2"/>
                </a:solidFill>
                <a:latin typeface="Courier New" panose="02070309020205020404" pitchFamily="49" charset="0"/>
                <a:cs typeface="Courier New" panose="02070309020205020404" pitchFamily="49" charset="0"/>
              </a:rPr>
              <a:t>x = x + " " + y</a:t>
            </a:r>
          </a:p>
          <a:p>
            <a:pPr eaLnBrk="1" hangingPunct="1">
              <a:spcBef>
                <a:spcPct val="0"/>
              </a:spcBef>
              <a:buFontTx/>
              <a:buNone/>
            </a:pPr>
            <a:endParaRPr lang="en-US" altLang="en-US" sz="1600" dirty="0">
              <a:solidFill>
                <a:srgbClr val="FF0066"/>
              </a:solidFill>
            </a:endParaRPr>
          </a:p>
          <a:p>
            <a:pPr eaLnBrk="1" hangingPunct="1">
              <a:spcBef>
                <a:spcPct val="0"/>
              </a:spcBef>
              <a:buFontTx/>
              <a:buNone/>
            </a:pPr>
            <a:r>
              <a:rPr lang="en-US" altLang="en-US" sz="1600" dirty="0"/>
              <a:t>4. What’s the difference between </a:t>
            </a:r>
            <a:r>
              <a:rPr lang="en-US" altLang="en-US" sz="1600" dirty="0">
                <a:latin typeface="Courier New" panose="02070309020205020404" pitchFamily="49" charset="0"/>
                <a:cs typeface="Courier New" panose="02070309020205020404" pitchFamily="49" charset="0"/>
              </a:rPr>
              <a:t>x[:2], x[0:2],</a:t>
            </a:r>
            <a:r>
              <a:rPr lang="en-US" altLang="en-US" sz="1600" dirty="0">
                <a:cs typeface="Courier New" panose="02070309020205020404" pitchFamily="49" charset="0"/>
              </a:rPr>
              <a:t> and </a:t>
            </a:r>
            <a:r>
              <a:rPr lang="en-US" altLang="en-US" sz="1600" dirty="0">
                <a:latin typeface="Courier New" panose="02070309020205020404" pitchFamily="49" charset="0"/>
                <a:cs typeface="Courier New" panose="02070309020205020404" pitchFamily="49" charset="0"/>
              </a:rPr>
              <a:t>x[2]</a:t>
            </a:r>
            <a:r>
              <a:rPr lang="en-US" altLang="en-US" sz="1600" dirty="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a:t>
            </a:r>
          </a:p>
          <a:p>
            <a:pPr eaLnBrk="1" hangingPunct="1">
              <a:spcBef>
                <a:spcPct val="0"/>
              </a:spcBef>
              <a:buFontTx/>
              <a:buNone/>
            </a:pPr>
            <a:r>
              <a:rPr lang="en-US" altLang="en-US" sz="1600" dirty="0">
                <a:solidFill>
                  <a:schemeClr val="accent2"/>
                </a:solidFill>
              </a:rPr>
              <a:t>x[:2] slices (returns the first 2 characters).  x[0:2] does the same.</a:t>
            </a:r>
            <a:br>
              <a:rPr lang="en-US" altLang="en-US" sz="1600" dirty="0">
                <a:solidFill>
                  <a:schemeClr val="accent2"/>
                </a:solidFill>
              </a:rPr>
            </a:br>
            <a:r>
              <a:rPr lang="en-US" altLang="en-US" sz="1600" dirty="0">
                <a:solidFill>
                  <a:schemeClr val="accent2"/>
                </a:solidFill>
              </a:rPr>
              <a:t>x[2]  indexes (returns the 3</a:t>
            </a:r>
            <a:r>
              <a:rPr lang="en-US" altLang="en-US" sz="1600" baseline="30000" dirty="0">
                <a:solidFill>
                  <a:schemeClr val="accent2"/>
                </a:solidFill>
              </a:rPr>
              <a:t>rd</a:t>
            </a:r>
            <a:r>
              <a:rPr lang="en-US" altLang="en-US" sz="1600" dirty="0">
                <a:solidFill>
                  <a:schemeClr val="accent2"/>
                </a:solidFill>
              </a:rPr>
              <a:t> character). </a:t>
            </a:r>
          </a:p>
          <a:p>
            <a:pPr eaLnBrk="1" hangingPunct="1">
              <a:spcBef>
                <a:spcPct val="0"/>
              </a:spcBef>
              <a:buFontTx/>
              <a:buNone/>
            </a:pPr>
            <a:endParaRPr lang="en-US" altLang="en-US" sz="1600" dirty="0"/>
          </a:p>
          <a:p>
            <a:pPr eaLnBrk="1" hangingPunct="1">
              <a:spcBef>
                <a:spcPct val="0"/>
              </a:spcBef>
              <a:buFontTx/>
              <a:buNone/>
            </a:pPr>
            <a:r>
              <a:rPr lang="en-US" altLang="en-US" sz="1600" dirty="0"/>
              <a:t>5. What does </a:t>
            </a:r>
            <a:r>
              <a:rPr lang="en-US" altLang="en-US" sz="1600" dirty="0">
                <a:latin typeface="Courier New" panose="02070309020205020404" pitchFamily="49" charset="0"/>
                <a:cs typeface="Courier New" panose="02070309020205020404" pitchFamily="49" charset="0"/>
              </a:rPr>
              <a:t>x[:-4] </a:t>
            </a:r>
            <a:r>
              <a:rPr lang="en-US" altLang="en-US" sz="1600" dirty="0"/>
              <a:t>do?</a:t>
            </a:r>
          </a:p>
          <a:p>
            <a:pPr eaLnBrk="1" hangingPunct="1">
              <a:spcBef>
                <a:spcPct val="0"/>
              </a:spcBef>
              <a:buFontTx/>
              <a:buNone/>
            </a:pPr>
            <a:r>
              <a:rPr lang="en-US" altLang="en-US" sz="1600" dirty="0">
                <a:solidFill>
                  <a:schemeClr val="accent2"/>
                </a:solidFill>
              </a:rPr>
              <a:t>Returns all but the last 4 characters.  If there aren’t 4 character, it returns an empty string.   </a:t>
            </a:r>
          </a:p>
          <a:p>
            <a:pPr eaLnBrk="1" hangingPunct="1">
              <a:spcBef>
                <a:spcPct val="0"/>
              </a:spcBef>
              <a:buFontTx/>
              <a:buNone/>
            </a:pPr>
            <a:endParaRPr lang="en-US" altLang="en-US" sz="1600" dirty="0">
              <a:solidFill>
                <a:srgbClr val="FF0066"/>
              </a:solidFill>
            </a:endParaRPr>
          </a:p>
          <a:p>
            <a:pPr eaLnBrk="1" hangingPunct="1">
              <a:spcBef>
                <a:spcPct val="0"/>
              </a:spcBef>
              <a:buFontTx/>
              <a:buNone/>
            </a:pPr>
            <a:r>
              <a:rPr lang="en-US" altLang="en-US" sz="1600" dirty="0"/>
              <a:t>6. Does </a:t>
            </a:r>
            <a:r>
              <a:rPr lang="en-US" altLang="en-US" sz="1600" dirty="0" err="1">
                <a:latin typeface="Courier New" panose="02070309020205020404" pitchFamily="49" charset="0"/>
                <a:cs typeface="Courier New" panose="02070309020205020404" pitchFamily="49" charset="0"/>
              </a:rPr>
              <a:t>x.lower</a:t>
            </a:r>
            <a:r>
              <a:rPr lang="en-US" altLang="en-US" sz="1600" dirty="0">
                <a:latin typeface="Courier New" panose="02070309020205020404" pitchFamily="49" charset="0"/>
                <a:cs typeface="Courier New" panose="02070309020205020404" pitchFamily="49" charset="0"/>
              </a:rPr>
              <a:t>()</a:t>
            </a:r>
            <a:r>
              <a:rPr lang="en-US" altLang="en-US" sz="1600" dirty="0"/>
              <a:t>change the value of </a:t>
            </a:r>
            <a:r>
              <a:rPr lang="en-US" altLang="en-US" sz="1600" dirty="0">
                <a:latin typeface="Courier New" panose="02070309020205020404" pitchFamily="49" charset="0"/>
                <a:cs typeface="Courier New" panose="02070309020205020404" pitchFamily="49" charset="0"/>
              </a:rPr>
              <a:t>x</a:t>
            </a:r>
            <a:r>
              <a:rPr lang="en-US" altLang="en-US" sz="1600" dirty="0"/>
              <a:t>? If so, how? </a:t>
            </a:r>
          </a:p>
          <a:p>
            <a:pPr eaLnBrk="1" hangingPunct="1">
              <a:spcBef>
                <a:spcPct val="0"/>
              </a:spcBef>
              <a:buFontTx/>
              <a:buNone/>
            </a:pPr>
            <a:r>
              <a:rPr lang="en-US" altLang="en-US" sz="1600" dirty="0">
                <a:solidFill>
                  <a:schemeClr val="accent2"/>
                </a:solidFill>
              </a:rPr>
              <a:t>No!  It returns an all lowercase version of x, but x itself is unchanged.</a:t>
            </a:r>
          </a:p>
          <a:p>
            <a:pPr eaLnBrk="1" hangingPunct="1">
              <a:spcBef>
                <a:spcPct val="0"/>
              </a:spcBef>
              <a:buFontTx/>
              <a:buNone/>
            </a:pPr>
            <a:endParaRPr lang="en-US" altLang="en-US" sz="1600" dirty="0"/>
          </a:p>
          <a:p>
            <a:pPr eaLnBrk="1" hangingPunct="1">
              <a:spcBef>
                <a:spcPct val="0"/>
              </a:spcBef>
              <a:buFontTx/>
              <a:buNone/>
            </a:pPr>
            <a:r>
              <a:rPr lang="en-US" altLang="en-US" sz="1600" dirty="0"/>
              <a:t>7. What's the difference between the output of print </a:t>
            </a:r>
            <a:r>
              <a:rPr lang="en-US" altLang="en-US" sz="1600" dirty="0" err="1"/>
              <a:t>x,y</a:t>
            </a:r>
            <a:r>
              <a:rPr lang="en-US" altLang="en-US" sz="1600" dirty="0"/>
              <a:t> and print </a:t>
            </a:r>
            <a:r>
              <a:rPr lang="en-US" altLang="en-US" sz="1600" dirty="0" err="1"/>
              <a:t>x+y</a:t>
            </a:r>
            <a:r>
              <a:rPr lang="en-US" altLang="en-US" sz="1600" dirty="0"/>
              <a:t>?</a:t>
            </a:r>
          </a:p>
          <a:p>
            <a:pPr eaLnBrk="1" hangingPunct="1">
              <a:spcBef>
                <a:spcPct val="0"/>
              </a:spcBef>
              <a:buFontTx/>
              <a:buNone/>
            </a:pPr>
            <a:r>
              <a:rPr lang="en-US" altLang="en-US" sz="1600" dirty="0">
                <a:solidFill>
                  <a:schemeClr val="accent2"/>
                </a:solidFill>
              </a:rPr>
              <a:t>The comma inserts a space.</a:t>
            </a:r>
          </a:p>
          <a:p>
            <a:pPr eaLnBrk="1" hangingPunct="1">
              <a:spcBef>
                <a:spcPct val="0"/>
              </a:spcBef>
              <a:buFontTx/>
              <a:buNone/>
            </a:pPr>
            <a:endParaRPr lang="en-US" altLang="en-US" sz="1600" dirty="0">
              <a:solidFill>
                <a:schemeClr val="accent2"/>
              </a:solidFill>
            </a:endParaRPr>
          </a:p>
          <a:p>
            <a:pPr eaLnBrk="1" hangingPunct="1">
              <a:spcBef>
                <a:spcPct val="0"/>
              </a:spcBef>
              <a:buFontTx/>
              <a:buNone/>
            </a:pPr>
            <a:endParaRPr lang="en-US" altLang="en-US" sz="1600" dirty="0">
              <a:solidFill>
                <a:srgbClr val="FF0066"/>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7508">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77508">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77508">
                                            <p:txEl>
                                              <p:pRg st="7" end="7"/>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7508">
                                            <p:txEl>
                                              <p:pRg st="10" end="10"/>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77508">
                                            <p:txEl>
                                              <p:pRg st="13" end="13"/>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277508">
                                            <p:txEl>
                                              <p:pRg st="16" end="16"/>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277508">
                                            <p:txEl>
                                              <p:pRg st="19" end="1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51BF11AE-2C05-66E5-C827-97067BB5A4F4}"/>
              </a:ext>
            </a:extLst>
          </p:cNvPr>
          <p:cNvSpPr>
            <a:spLocks noGrp="1"/>
          </p:cNvSpPr>
          <p:nvPr>
            <p:ph type="title"/>
          </p:nvPr>
        </p:nvSpPr>
        <p:spPr/>
        <p:txBody>
          <a:bodyPr/>
          <a:lstStyle/>
          <a:p>
            <a:r>
              <a:rPr lang="en-US" altLang="en-US" sz="2800"/>
              <a:t>‘Explore string ops’ take home messages</a:t>
            </a:r>
            <a:endParaRPr lang="en-US" altLang="en-US"/>
          </a:p>
        </p:txBody>
      </p:sp>
      <p:sp>
        <p:nvSpPr>
          <p:cNvPr id="47107" name="Content Placeholder 2">
            <a:extLst>
              <a:ext uri="{FF2B5EF4-FFF2-40B4-BE49-F238E27FC236}">
                <a16:creationId xmlns:a16="http://schemas.microsoft.com/office/drawing/2014/main" id="{F7B679BB-A50C-52C1-4D8C-1C5D61785693}"/>
              </a:ext>
            </a:extLst>
          </p:cNvPr>
          <p:cNvSpPr>
            <a:spLocks noGrp="1"/>
          </p:cNvSpPr>
          <p:nvPr>
            <p:ph idx="1"/>
          </p:nvPr>
        </p:nvSpPr>
        <p:spPr>
          <a:xfrm>
            <a:off x="131763" y="1146175"/>
            <a:ext cx="8686800" cy="5410200"/>
          </a:xfrm>
        </p:spPr>
        <p:txBody>
          <a:bodyPr/>
          <a:lstStyle/>
          <a:p>
            <a:pPr marL="514350" indent="-514350">
              <a:buFont typeface="Garamond" panose="02020404030301010803" pitchFamily="18" charset="0"/>
              <a:buAutoNum type="arabicPeriod"/>
            </a:pPr>
            <a:r>
              <a:rPr lang="en-US" altLang="en-US" sz="2000"/>
              <a:t>Indexing is zero-based.</a:t>
            </a:r>
          </a:p>
          <a:p>
            <a:pPr marL="514350" indent="-514350">
              <a:buFont typeface="Garamond" panose="02020404030301010803" pitchFamily="18" charset="0"/>
              <a:buAutoNum type="arabicPeriod"/>
            </a:pPr>
            <a:endParaRPr lang="en-US" altLang="en-US" sz="2000"/>
          </a:p>
          <a:p>
            <a:pPr marL="514350" indent="-514350">
              <a:buFont typeface="Garamond" panose="02020404030301010803" pitchFamily="18" charset="0"/>
              <a:buAutoNum type="arabicPeriod"/>
            </a:pPr>
            <a:r>
              <a:rPr lang="en-US" altLang="en-US" sz="2000"/>
              <a:t>Indexing throws an ‘IndexError’ exception if the index is greater than n-1,  n = length_of_string.</a:t>
            </a:r>
          </a:p>
          <a:p>
            <a:pPr marL="514350" indent="-514350">
              <a:buFont typeface="Garamond" panose="02020404030301010803" pitchFamily="18" charset="0"/>
              <a:buAutoNum type="arabicPeriod"/>
            </a:pPr>
            <a:endParaRPr lang="en-US" altLang="en-US" sz="2000"/>
          </a:p>
          <a:p>
            <a:pPr marL="514350" indent="-514350">
              <a:buFont typeface="Garamond" panose="02020404030301010803" pitchFamily="18" charset="0"/>
              <a:buAutoNum type="arabicPeriod"/>
            </a:pPr>
            <a:r>
              <a:rPr lang="en-US" altLang="en-US" sz="2000"/>
              <a:t>Indexing &amp; slicing look alike; but slicing uses a colon and (optionally) both start &amp; end indices.</a:t>
            </a:r>
          </a:p>
          <a:p>
            <a:pPr marL="514350" indent="-514350">
              <a:buFont typeface="Garamond" panose="02020404030301010803" pitchFamily="18" charset="0"/>
              <a:buAutoNum type="arabicPeriod"/>
            </a:pPr>
            <a:endParaRPr lang="en-US" altLang="en-US" sz="2000"/>
          </a:p>
          <a:p>
            <a:pPr marL="514350" indent="-514350">
              <a:buFont typeface="Garamond" panose="02020404030301010803" pitchFamily="18" charset="0"/>
              <a:buAutoNum type="arabicPeriod"/>
            </a:pPr>
            <a:r>
              <a:rPr lang="en-US" altLang="en-US" sz="2000"/>
              <a:t>Spaces must be inserted explicitly in concatenation.</a:t>
            </a:r>
          </a:p>
          <a:p>
            <a:pPr marL="514350" indent="-514350">
              <a:buFont typeface="Garamond" panose="02020404030301010803" pitchFamily="18" charset="0"/>
              <a:buAutoNum type="arabicPeriod"/>
            </a:pPr>
            <a:endParaRPr lang="en-US" altLang="en-US" sz="2000"/>
          </a:p>
          <a:p>
            <a:pPr marL="514350" indent="-514350">
              <a:buFont typeface="Garamond" panose="02020404030301010803" pitchFamily="18" charset="0"/>
              <a:buAutoNum type="arabicPeriod"/>
            </a:pPr>
            <a:r>
              <a:rPr lang="en-US" altLang="en-US" sz="2000"/>
              <a:t>String methods do NOT alter the string itself. Instead, they ‘return’ the value.</a:t>
            </a:r>
            <a:br>
              <a:rPr lang="en-US" altLang="en-US" sz="2000"/>
            </a:br>
            <a:endParaRPr lang="en-US" altLang="en-US" sz="2000"/>
          </a:p>
          <a:p>
            <a:pPr marL="514350" indent="-514350">
              <a:buFont typeface="Garamond" panose="02020404030301010803" pitchFamily="18" charset="0"/>
              <a:buAutoNum type="arabicPeriod"/>
            </a:pPr>
            <a:r>
              <a:rPr lang="en-US" altLang="en-US" sz="2000"/>
              <a:t>If you are not sure what a method does, try an example in the interactive window and/or look at the string method documentation. </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B0FE22F0-682A-BD93-E922-C2863A5C5410}"/>
              </a:ext>
            </a:extLst>
          </p:cNvPr>
          <p:cNvSpPr>
            <a:spLocks noGrp="1"/>
          </p:cNvSpPr>
          <p:nvPr>
            <p:ph type="title"/>
          </p:nvPr>
        </p:nvSpPr>
        <p:spPr/>
        <p:txBody>
          <a:bodyPr/>
          <a:lstStyle/>
          <a:p>
            <a:r>
              <a:rPr lang="en-US" altLang="en-US" dirty="0"/>
              <a:t>Print strings and numbers</a:t>
            </a:r>
          </a:p>
        </p:txBody>
      </p:sp>
      <p:sp>
        <p:nvSpPr>
          <p:cNvPr id="49155" name="Content Placeholder 2">
            <a:extLst>
              <a:ext uri="{FF2B5EF4-FFF2-40B4-BE49-F238E27FC236}">
                <a16:creationId xmlns:a16="http://schemas.microsoft.com/office/drawing/2014/main" id="{32967B72-C464-C03D-60D3-C5A76783C802}"/>
              </a:ext>
            </a:extLst>
          </p:cNvPr>
          <p:cNvSpPr>
            <a:spLocks noGrp="1"/>
          </p:cNvSpPr>
          <p:nvPr>
            <p:ph idx="1"/>
          </p:nvPr>
        </p:nvSpPr>
        <p:spPr/>
        <p:txBody>
          <a:bodyPr/>
          <a:lstStyle/>
          <a:p>
            <a:r>
              <a:rPr lang="en-US" altLang="en-US" dirty="0"/>
              <a:t>Three approaches:</a:t>
            </a:r>
          </a:p>
          <a:p>
            <a:pPr marL="971550" lvl="1" indent="-514350">
              <a:buFontTx/>
              <a:buAutoNum type="arabicPeriod"/>
            </a:pPr>
            <a:r>
              <a:rPr lang="en-US" altLang="en-US" dirty="0"/>
              <a:t>concatenation</a:t>
            </a:r>
          </a:p>
          <a:p>
            <a:pPr marL="971550" lvl="1" indent="-514350">
              <a:buFontTx/>
              <a:buAutoNum type="arabicPeriod"/>
            </a:pPr>
            <a:endParaRPr lang="en-US" altLang="en-US" dirty="0"/>
          </a:p>
          <a:p>
            <a:pPr marL="971550" lvl="1" indent="-514350">
              <a:buFontTx/>
              <a:buAutoNum type="arabicPeriod"/>
            </a:pPr>
            <a:endParaRPr lang="en-US" altLang="en-US" dirty="0"/>
          </a:p>
          <a:p>
            <a:pPr marL="971550" lvl="1" indent="-514350">
              <a:buFontTx/>
              <a:buAutoNum type="arabicPeriod"/>
            </a:pPr>
            <a:r>
              <a:rPr lang="en-US" altLang="en-US" dirty="0"/>
              <a:t>string formatting</a:t>
            </a:r>
          </a:p>
        </p:txBody>
      </p:sp>
      <p:sp>
        <p:nvSpPr>
          <p:cNvPr id="49156" name="Slide Number Placeholder 3">
            <a:extLst>
              <a:ext uri="{FF2B5EF4-FFF2-40B4-BE49-F238E27FC236}">
                <a16:creationId xmlns:a16="http://schemas.microsoft.com/office/drawing/2014/main" id="{E5DA992C-C845-E441-495C-0D9E7C422EAF}"/>
              </a:ext>
            </a:extLst>
          </p:cNvPr>
          <p:cNvSpPr>
            <a:spLocks noGrp="1"/>
          </p:cNvSpPr>
          <p:nvPr>
            <p:ph type="sldNum" sz="quarter" idx="12"/>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fld id="{B84365F1-7057-4788-9CCF-50ED0BEDE427}" type="slidenum">
              <a:rPr lang="en-US" altLang="en-US" sz="1400">
                <a:solidFill>
                  <a:srgbClr val="008000"/>
                </a:solidFill>
              </a:rPr>
              <a:pPr>
                <a:spcBef>
                  <a:spcPct val="0"/>
                </a:spcBef>
                <a:buFontTx/>
                <a:buNone/>
              </a:pPr>
              <a:t>45</a:t>
            </a:fld>
            <a:endParaRPr lang="en-US" altLang="en-US" sz="1400">
              <a:solidFill>
                <a:srgbClr val="008000"/>
              </a:solidFill>
            </a:endParaRPr>
          </a:p>
        </p:txBody>
      </p:sp>
      <p:pic>
        <p:nvPicPr>
          <p:cNvPr id="49157" name="Picture 2">
            <a:extLst>
              <a:ext uri="{FF2B5EF4-FFF2-40B4-BE49-F238E27FC236}">
                <a16:creationId xmlns:a16="http://schemas.microsoft.com/office/drawing/2014/main" id="{443136A5-3234-7F7D-9092-658905408C5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48218"/>
          <a:stretch/>
        </p:blipFill>
        <p:spPr bwMode="auto">
          <a:xfrm>
            <a:off x="3010693" y="866274"/>
            <a:ext cx="3208338" cy="692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Lst>
        </p:spPr>
      </p:pic>
      <p:pic>
        <p:nvPicPr>
          <p:cNvPr id="49158" name="Picture 3">
            <a:extLst>
              <a:ext uri="{FF2B5EF4-FFF2-40B4-BE49-F238E27FC236}">
                <a16:creationId xmlns:a16="http://schemas.microsoft.com/office/drawing/2014/main" id="{8E221754-3A2B-3D10-2816-A2B61186F56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74750" y="2057400"/>
            <a:ext cx="6880225" cy="787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Lst>
        </p:spPr>
      </p:pic>
      <p:pic>
        <p:nvPicPr>
          <p:cNvPr id="49159" name="Picture 4">
            <a:extLst>
              <a:ext uri="{FF2B5EF4-FFF2-40B4-BE49-F238E27FC236}">
                <a16:creationId xmlns:a16="http://schemas.microsoft.com/office/drawing/2014/main" id="{DAC360F9-40D7-7391-36E1-4BBC81AE411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49300" y="5299075"/>
            <a:ext cx="7305675" cy="6921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B9CDFE1E-5157-C6D9-6138-9E651798E82B}"/>
              </a:ext>
            </a:extLst>
          </p:cNvPr>
          <p:cNvSpPr>
            <a:spLocks noGrp="1"/>
          </p:cNvSpPr>
          <p:nvPr>
            <p:ph type="title"/>
          </p:nvPr>
        </p:nvSpPr>
        <p:spPr>
          <a:xfrm>
            <a:off x="152400" y="152400"/>
            <a:ext cx="8839200" cy="457200"/>
          </a:xfrm>
        </p:spPr>
        <p:txBody>
          <a:bodyPr/>
          <a:lstStyle/>
          <a:p>
            <a:r>
              <a:rPr lang="en-US" altLang="en-US" dirty="0"/>
              <a:t>Approaches to creating strings with variables </a:t>
            </a:r>
          </a:p>
        </p:txBody>
      </p:sp>
      <p:sp>
        <p:nvSpPr>
          <p:cNvPr id="49155" name="Content Placeholder 2">
            <a:extLst>
              <a:ext uri="{FF2B5EF4-FFF2-40B4-BE49-F238E27FC236}">
                <a16:creationId xmlns:a16="http://schemas.microsoft.com/office/drawing/2014/main" id="{D8D328E1-1473-4DBA-36D8-66D8625A63BB}"/>
              </a:ext>
            </a:extLst>
          </p:cNvPr>
          <p:cNvSpPr>
            <a:spLocks noGrp="1"/>
          </p:cNvSpPr>
          <p:nvPr>
            <p:ph idx="1"/>
          </p:nvPr>
        </p:nvSpPr>
        <p:spPr>
          <a:xfrm>
            <a:off x="152400" y="838200"/>
            <a:ext cx="8686800" cy="5410200"/>
          </a:xfrm>
        </p:spPr>
        <p:txBody>
          <a:bodyPr/>
          <a:lstStyle/>
          <a:p>
            <a:pPr marL="457200" lvl="1" indent="0"/>
            <a:endParaRPr lang="en-US" altLang="en-US" sz="2400" dirty="0"/>
          </a:p>
          <a:p>
            <a:pPr marL="971550" lvl="1" indent="-514350">
              <a:buFontTx/>
              <a:buAutoNum type="arabicPeriod"/>
            </a:pPr>
            <a:r>
              <a:rPr lang="en-US" altLang="en-US" sz="2400" dirty="0"/>
              <a:t>Commas?</a:t>
            </a:r>
          </a:p>
          <a:p>
            <a:pPr marL="971550" lvl="1" indent="-514350">
              <a:buFontTx/>
              <a:buAutoNum type="arabicPeriod"/>
            </a:pPr>
            <a:endParaRPr lang="en-US" altLang="en-US" sz="2400" dirty="0"/>
          </a:p>
          <a:p>
            <a:pPr marL="971550" lvl="1" indent="-514350">
              <a:buFontTx/>
              <a:buAutoNum type="arabicPeriod"/>
            </a:pPr>
            <a:endParaRPr lang="en-US" altLang="en-US" sz="2400" dirty="0"/>
          </a:p>
          <a:p>
            <a:pPr marL="971550" lvl="1" indent="-514350">
              <a:buFontTx/>
              <a:buAutoNum type="arabicPeriod"/>
            </a:pPr>
            <a:r>
              <a:rPr lang="en-US" altLang="en-US" sz="2400" dirty="0"/>
              <a:t>Concatenation?</a:t>
            </a:r>
          </a:p>
          <a:p>
            <a:pPr marL="971550" lvl="1" indent="-514350">
              <a:buFontTx/>
              <a:buAutoNum type="arabicPeriod"/>
            </a:pPr>
            <a:endParaRPr lang="en-US" altLang="en-US" sz="2400" dirty="0"/>
          </a:p>
          <a:p>
            <a:pPr marL="971550" lvl="1" indent="-514350">
              <a:buFontTx/>
              <a:buAutoNum type="arabicPeriod"/>
            </a:pPr>
            <a:endParaRPr lang="en-US" altLang="en-US" sz="2400" dirty="0"/>
          </a:p>
          <a:p>
            <a:pPr marL="971550" lvl="1" indent="-514350">
              <a:buFontTx/>
              <a:buAutoNum type="arabicPeriod"/>
            </a:pPr>
            <a:r>
              <a:rPr lang="en-US" altLang="en-US" sz="2400" dirty="0"/>
              <a:t>String format method</a:t>
            </a:r>
          </a:p>
          <a:p>
            <a:pPr marL="971550" lvl="1" indent="-514350">
              <a:buFontTx/>
              <a:buAutoNum type="arabicPeriod"/>
            </a:pPr>
            <a:endParaRPr lang="en-US" altLang="en-US" sz="2400" dirty="0"/>
          </a:p>
          <a:p>
            <a:pPr marL="971550" lvl="1" indent="-514350">
              <a:buFontTx/>
              <a:buAutoNum type="arabicPeriod"/>
            </a:pPr>
            <a:endParaRPr lang="en-US" altLang="en-US" sz="2400" dirty="0"/>
          </a:p>
          <a:p>
            <a:pPr marL="971550" lvl="1" indent="-514350">
              <a:buFontTx/>
              <a:buAutoNum type="arabicPeriod"/>
            </a:pPr>
            <a:r>
              <a:rPr lang="en-US" altLang="en-US" sz="2400" dirty="0"/>
              <a:t>Formatted string literals (f-strings)</a:t>
            </a:r>
          </a:p>
        </p:txBody>
      </p:sp>
      <p:pic>
        <p:nvPicPr>
          <p:cNvPr id="4" name="Picture 2">
            <a:extLst>
              <a:ext uri="{FF2B5EF4-FFF2-40B4-BE49-F238E27FC236}">
                <a16:creationId xmlns:a16="http://schemas.microsoft.com/office/drawing/2014/main" id="{9409FA9A-62DD-8B03-4DF4-CE678ACA419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2106"/>
          <a:stretch/>
        </p:blipFill>
        <p:spPr bwMode="auto">
          <a:xfrm>
            <a:off x="609600" y="714967"/>
            <a:ext cx="2819400" cy="5625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Lst>
        </p:spPr>
      </p:pic>
      <p:sp>
        <p:nvSpPr>
          <p:cNvPr id="8" name="TextBox 7">
            <a:extLst>
              <a:ext uri="{FF2B5EF4-FFF2-40B4-BE49-F238E27FC236}">
                <a16:creationId xmlns:a16="http://schemas.microsoft.com/office/drawing/2014/main" id="{070F14D9-4A85-0747-7242-59FA583CD71E}"/>
              </a:ext>
            </a:extLst>
          </p:cNvPr>
          <p:cNvSpPr txBox="1"/>
          <p:nvPr/>
        </p:nvSpPr>
        <p:spPr>
          <a:xfrm>
            <a:off x="1762125" y="2971800"/>
            <a:ext cx="6772275" cy="861774"/>
          </a:xfrm>
          <a:prstGeom prst="rect">
            <a:avLst/>
          </a:prstGeom>
          <a:noFill/>
        </p:spPr>
        <p:txBody>
          <a:bodyPr wrap="square">
            <a:spAutoFit/>
          </a:bodyPr>
          <a:lstStyle/>
          <a:p>
            <a:r>
              <a:rPr lang="en-US" sz="1600" dirty="0"/>
              <a:t>&gt;&gt;&gt; message = "The first FID in" + </a:t>
            </a:r>
            <a:r>
              <a:rPr lang="en-US" sz="1600" dirty="0" err="1"/>
              <a:t>dataFile</a:t>
            </a:r>
            <a:r>
              <a:rPr lang="en-US" sz="1600" dirty="0"/>
              <a:t> + "is" + str(FID) + "!"</a:t>
            </a:r>
          </a:p>
          <a:p>
            <a:r>
              <a:rPr lang="en-US" sz="1600" dirty="0"/>
              <a:t>&gt;&gt;&gt; message</a:t>
            </a:r>
          </a:p>
          <a:p>
            <a:r>
              <a:rPr lang="en-US" sz="1600" dirty="0"/>
              <a:t>'The first FID incounties.shpis862'</a:t>
            </a:r>
          </a:p>
        </p:txBody>
      </p:sp>
      <p:sp>
        <p:nvSpPr>
          <p:cNvPr id="10" name="TextBox 9">
            <a:extLst>
              <a:ext uri="{FF2B5EF4-FFF2-40B4-BE49-F238E27FC236}">
                <a16:creationId xmlns:a16="http://schemas.microsoft.com/office/drawing/2014/main" id="{F88D6301-E295-7FCF-A531-BEDEAB687C07}"/>
              </a:ext>
            </a:extLst>
          </p:cNvPr>
          <p:cNvSpPr txBox="1"/>
          <p:nvPr/>
        </p:nvSpPr>
        <p:spPr>
          <a:xfrm>
            <a:off x="1762125" y="4267200"/>
            <a:ext cx="7057023" cy="861774"/>
          </a:xfrm>
          <a:prstGeom prst="rect">
            <a:avLst/>
          </a:prstGeom>
          <a:noFill/>
        </p:spPr>
        <p:txBody>
          <a:bodyPr wrap="square">
            <a:spAutoFit/>
          </a:bodyPr>
          <a:lstStyle/>
          <a:p>
            <a:r>
              <a:rPr lang="en-US" sz="1600" dirty="0"/>
              <a:t>&gt;&gt;&gt; message = "The first FID in {0} is {1}!".format(</a:t>
            </a:r>
            <a:r>
              <a:rPr lang="en-US" sz="1600" dirty="0" err="1"/>
              <a:t>dataFile</a:t>
            </a:r>
            <a:r>
              <a:rPr lang="en-US" sz="1600" dirty="0"/>
              <a:t>, FID)</a:t>
            </a:r>
          </a:p>
          <a:p>
            <a:r>
              <a:rPr lang="en-US" sz="1600" dirty="0"/>
              <a:t>&gt;&gt;&gt; message</a:t>
            </a:r>
          </a:p>
          <a:p>
            <a:r>
              <a:rPr lang="en-US" sz="1600" dirty="0"/>
              <a:t>'The first FID in </a:t>
            </a:r>
            <a:r>
              <a:rPr lang="en-US" sz="1600" dirty="0" err="1"/>
              <a:t>counties.shp</a:t>
            </a:r>
            <a:r>
              <a:rPr lang="en-US" sz="1600" dirty="0"/>
              <a:t> is 862!'</a:t>
            </a:r>
          </a:p>
        </p:txBody>
      </p:sp>
      <p:sp>
        <p:nvSpPr>
          <p:cNvPr id="12" name="TextBox 11">
            <a:extLst>
              <a:ext uri="{FF2B5EF4-FFF2-40B4-BE49-F238E27FC236}">
                <a16:creationId xmlns:a16="http://schemas.microsoft.com/office/drawing/2014/main" id="{019467FC-8650-EBE2-5C83-7B4A71FCE831}"/>
              </a:ext>
            </a:extLst>
          </p:cNvPr>
          <p:cNvSpPr txBox="1"/>
          <p:nvPr/>
        </p:nvSpPr>
        <p:spPr>
          <a:xfrm>
            <a:off x="1762125" y="5629870"/>
            <a:ext cx="6324600" cy="861774"/>
          </a:xfrm>
          <a:prstGeom prst="rect">
            <a:avLst/>
          </a:prstGeom>
          <a:noFill/>
        </p:spPr>
        <p:txBody>
          <a:bodyPr wrap="square">
            <a:spAutoFit/>
          </a:bodyPr>
          <a:lstStyle/>
          <a:p>
            <a:r>
              <a:rPr lang="en-US" sz="1600" dirty="0"/>
              <a:t>&gt;&gt;&gt; message = </a:t>
            </a:r>
            <a:r>
              <a:rPr lang="en-US" sz="1600" dirty="0" err="1"/>
              <a:t>f"The</a:t>
            </a:r>
            <a:r>
              <a:rPr lang="en-US" sz="1600" dirty="0"/>
              <a:t> first FID in {</a:t>
            </a:r>
            <a:r>
              <a:rPr lang="en-US" sz="1600" dirty="0" err="1"/>
              <a:t>dataFile</a:t>
            </a:r>
            <a:r>
              <a:rPr lang="en-US" sz="1600" dirty="0"/>
              <a:t>} is {FID}!"</a:t>
            </a:r>
          </a:p>
          <a:p>
            <a:r>
              <a:rPr lang="en-US" sz="1600" dirty="0"/>
              <a:t>&gt;&gt;&gt; message</a:t>
            </a:r>
          </a:p>
          <a:p>
            <a:r>
              <a:rPr lang="en-US" sz="1600" dirty="0"/>
              <a:t>'The first FID in </a:t>
            </a:r>
            <a:r>
              <a:rPr lang="en-US" sz="1600" dirty="0" err="1"/>
              <a:t>counties.shp</a:t>
            </a:r>
            <a:r>
              <a:rPr lang="en-US" sz="1600" dirty="0"/>
              <a:t> is 862!'</a:t>
            </a:r>
          </a:p>
        </p:txBody>
      </p:sp>
      <p:sp>
        <p:nvSpPr>
          <p:cNvPr id="14" name="TextBox 13">
            <a:extLst>
              <a:ext uri="{FF2B5EF4-FFF2-40B4-BE49-F238E27FC236}">
                <a16:creationId xmlns:a16="http://schemas.microsoft.com/office/drawing/2014/main" id="{DEDD266D-3F2A-CEB9-979D-272B094C5C54}"/>
              </a:ext>
            </a:extLst>
          </p:cNvPr>
          <p:cNvSpPr txBox="1"/>
          <p:nvPr/>
        </p:nvSpPr>
        <p:spPr>
          <a:xfrm>
            <a:off x="1762125" y="1700309"/>
            <a:ext cx="6553200" cy="584775"/>
          </a:xfrm>
          <a:prstGeom prst="rect">
            <a:avLst/>
          </a:prstGeom>
          <a:noFill/>
        </p:spPr>
        <p:txBody>
          <a:bodyPr wrap="square">
            <a:spAutoFit/>
          </a:bodyPr>
          <a:lstStyle/>
          <a:p>
            <a:r>
              <a:rPr lang="en-US" sz="1600" dirty="0"/>
              <a:t>&gt;&gt;&gt; message = "The first FID in", </a:t>
            </a:r>
            <a:r>
              <a:rPr lang="en-US" sz="1600" dirty="0" err="1"/>
              <a:t>dataFile</a:t>
            </a:r>
            <a:r>
              <a:rPr lang="en-US" sz="1600" dirty="0"/>
              <a:t> , "is", FID, "!"&gt;&gt;&gt; message</a:t>
            </a:r>
          </a:p>
          <a:p>
            <a:r>
              <a:rPr lang="en-US" sz="1600" dirty="0"/>
              <a:t>('The first FID in', '</a:t>
            </a:r>
            <a:r>
              <a:rPr lang="en-US" sz="1600" dirty="0" err="1"/>
              <a:t>counties.shp</a:t>
            </a:r>
            <a:r>
              <a:rPr lang="en-US" sz="1600" dirty="0"/>
              <a:t>', 'is', 862, '!')</a:t>
            </a:r>
          </a:p>
        </p:txBody>
      </p:sp>
      <p:pic>
        <p:nvPicPr>
          <p:cNvPr id="16" name="Graphic 15" descr="Thumbs up sign with solid fill">
            <a:extLst>
              <a:ext uri="{FF2B5EF4-FFF2-40B4-BE49-F238E27FC236}">
                <a16:creationId xmlns:a16="http://schemas.microsoft.com/office/drawing/2014/main" id="{62B45704-1A13-E878-6C85-F054EC0C593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791200" y="5106884"/>
            <a:ext cx="607200" cy="607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15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9155">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9155">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a:extLst>
              <a:ext uri="{FF2B5EF4-FFF2-40B4-BE49-F238E27FC236}">
                <a16:creationId xmlns:a16="http://schemas.microsoft.com/office/drawing/2014/main" id="{F52F97A3-31EC-8B3E-3174-800677ACD012}"/>
              </a:ext>
            </a:extLst>
          </p:cNvPr>
          <p:cNvSpPr>
            <a:spLocks noGrp="1" noChangeArrowheads="1"/>
          </p:cNvSpPr>
          <p:nvPr>
            <p:ph type="title"/>
          </p:nvPr>
        </p:nvSpPr>
        <p:spPr>
          <a:xfrm>
            <a:off x="155575" y="152400"/>
            <a:ext cx="8001000" cy="457200"/>
          </a:xfrm>
        </p:spPr>
        <p:txBody>
          <a:bodyPr/>
          <a:lstStyle/>
          <a:p>
            <a:pPr eaLnBrk="1" hangingPunct="1"/>
            <a:r>
              <a:rPr lang="en-US" altLang="en-US"/>
              <a:t>String ‘format’ method</a:t>
            </a:r>
          </a:p>
        </p:txBody>
      </p:sp>
      <p:sp>
        <p:nvSpPr>
          <p:cNvPr id="51204" name="Rectangle 3">
            <a:extLst>
              <a:ext uri="{FF2B5EF4-FFF2-40B4-BE49-F238E27FC236}">
                <a16:creationId xmlns:a16="http://schemas.microsoft.com/office/drawing/2014/main" id="{751AAEEB-F3B1-B102-2895-803DCA5455AF}"/>
              </a:ext>
            </a:extLst>
          </p:cNvPr>
          <p:cNvSpPr>
            <a:spLocks noGrp="1" noChangeArrowheads="1"/>
          </p:cNvSpPr>
          <p:nvPr>
            <p:ph type="body" idx="1"/>
          </p:nvPr>
        </p:nvSpPr>
        <p:spPr>
          <a:xfrm>
            <a:off x="0" y="1143000"/>
            <a:ext cx="9264650" cy="6477000"/>
          </a:xfrm>
        </p:spPr>
        <p:txBody>
          <a:bodyPr/>
          <a:lstStyle/>
          <a:p>
            <a:pPr eaLnBrk="1" hangingPunct="1"/>
            <a:r>
              <a:rPr lang="en-US" altLang="en-US" sz="2000" dirty="0"/>
              <a:t>Combine data types in a string using </a:t>
            </a:r>
          </a:p>
          <a:p>
            <a:pPr lvl="1" eaLnBrk="1" hangingPunct="1"/>
            <a:r>
              <a:rPr lang="en-US" altLang="en-US" sz="1600" dirty="0"/>
              <a:t>         casting and concatenation             OR                   string formatting </a:t>
            </a:r>
          </a:p>
          <a:p>
            <a:pPr eaLnBrk="1" hangingPunct="1"/>
            <a:endParaRPr lang="en-US" altLang="en-US" sz="2000" dirty="0"/>
          </a:p>
          <a:p>
            <a:pPr eaLnBrk="1" hangingPunct="1"/>
            <a:endParaRPr lang="en-US" altLang="en-US" sz="2000" dirty="0"/>
          </a:p>
          <a:p>
            <a:pPr eaLnBrk="1" hangingPunct="1"/>
            <a:endParaRPr lang="en-US" altLang="en-US" sz="2000" dirty="0"/>
          </a:p>
          <a:p>
            <a:pPr eaLnBrk="1" hangingPunct="1"/>
            <a:r>
              <a:rPr lang="en-US" altLang="en-US" sz="2000" dirty="0"/>
              <a:t>Curly braces with numbers inside are place holders in a string literal. </a:t>
            </a:r>
          </a:p>
          <a:p>
            <a:pPr eaLnBrk="1" hangingPunct="1"/>
            <a:r>
              <a:rPr lang="en-US" altLang="en-US" sz="2000" dirty="0"/>
              <a:t>Place things to insert into the string comma separated inside the parentheses</a:t>
            </a:r>
          </a:p>
          <a:p>
            <a:pPr eaLnBrk="1" hangingPunct="1">
              <a:buFontTx/>
              <a:buNone/>
            </a:pPr>
            <a:endParaRPr lang="en-US" altLang="en-US" sz="1400" dirty="0">
              <a:solidFill>
                <a:srgbClr val="0000FF"/>
              </a:solidFill>
              <a:latin typeface="Calibri Light" panose="020F0302020204030204" pitchFamily="34"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x = 5.3398 </a:t>
            </a:r>
          </a:p>
          <a:p>
            <a:pPr eaLnBrk="1" hangingPunct="1">
              <a:buFontTx/>
              <a:buNone/>
            </a:pPr>
            <a:r>
              <a:rPr lang="en-US" altLang="en-US" sz="1400" dirty="0">
                <a:latin typeface="Courier New" panose="02070309020205020404" pitchFamily="49" charset="0"/>
                <a:cs typeface="Courier New" panose="02070309020205020404" pitchFamily="49" charset="0"/>
              </a:rPr>
              <a:t>&gt;&gt;&gt; unit = 'miles'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 '</a:t>
            </a:r>
            <a:r>
              <a:rPr lang="en-US" altLang="en-US" sz="1400" dirty="0" err="1">
                <a:latin typeface="Courier New" panose="02070309020205020404" pitchFamily="49" charset="0"/>
                <a:cs typeface="Courier New" panose="02070309020205020404" pitchFamily="49" charset="0"/>
              </a:rPr>
              <a:t>trees.shp</a:t>
            </a:r>
            <a:r>
              <a:rPr lang="en-US" altLang="en-US" sz="1400" dirty="0">
                <a:latin typeface="Courier New" panose="02070309020205020404" pitchFamily="49" charset="0"/>
                <a:cs typeface="Courier New" panose="02070309020205020404" pitchFamily="49" charset="0"/>
              </a:rPr>
              <a:t>' </a:t>
            </a:r>
          </a:p>
          <a:p>
            <a:pPr eaLnBrk="1" hangingPunct="1">
              <a:buFontTx/>
              <a:buNone/>
            </a:pPr>
            <a:r>
              <a:rPr lang="en-US" altLang="en-US" sz="1400" dirty="0">
                <a:latin typeface="Courier New" panose="02070309020205020404" pitchFamily="49" charset="0"/>
                <a:cs typeface="Courier New" panose="02070309020205020404" pitchFamily="49" charset="0"/>
              </a:rPr>
              <a:t>&gt;&gt;&gt;</a:t>
            </a:r>
            <a:r>
              <a:rPr lang="en-US" altLang="en-US" sz="1400" dirty="0">
                <a:solidFill>
                  <a:srgbClr val="3333FF"/>
                </a:solidFill>
                <a:latin typeface="Courier New" panose="02070309020205020404" pitchFamily="49" charset="0"/>
                <a:cs typeface="Courier New" panose="02070309020205020404" pitchFamily="49" charset="0"/>
              </a:rPr>
              <a:t> print(</a:t>
            </a:r>
            <a:r>
              <a:rPr lang="en-US" altLang="en-US" sz="1400" dirty="0">
                <a:latin typeface="Courier New" panose="02070309020205020404" pitchFamily="49" charset="0"/>
                <a:cs typeface="Courier New" panose="02070309020205020404" pitchFamily="49" charset="0"/>
              </a:rPr>
              <a:t>'File {0} was buffered with a {1:.2f} {2} </a:t>
            </a:r>
            <a:r>
              <a:rPr lang="en-US" altLang="en-US" sz="1400" dirty="0" err="1">
                <a:latin typeface="Courier New" panose="02070309020205020404" pitchFamily="49" charset="0"/>
                <a:cs typeface="Courier New" panose="02070309020205020404" pitchFamily="49" charset="0"/>
              </a:rPr>
              <a:t>buffer.'.format</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x, unit))</a:t>
            </a: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File </a:t>
            </a:r>
            <a:r>
              <a:rPr lang="en-US" altLang="en-US" sz="1400" b="1" dirty="0" err="1">
                <a:solidFill>
                  <a:srgbClr val="54B1B8"/>
                </a:solidFill>
                <a:latin typeface="Courier New" panose="02070309020205020404" pitchFamily="49" charset="0"/>
                <a:cs typeface="Courier New" panose="02070309020205020404" pitchFamily="49" charset="0"/>
              </a:rPr>
              <a:t>trees.shp</a:t>
            </a:r>
            <a:r>
              <a:rPr lang="en-US" altLang="en-US" sz="1400" b="1" dirty="0">
                <a:solidFill>
                  <a:srgbClr val="54B1B8"/>
                </a:solidFill>
                <a:latin typeface="Courier New" panose="02070309020205020404" pitchFamily="49" charset="0"/>
                <a:cs typeface="Courier New" panose="02070309020205020404" pitchFamily="49" charset="0"/>
              </a:rPr>
              <a:t> was buffered with a 5.34 miles buffer.</a:t>
            </a:r>
          </a:p>
          <a:p>
            <a:pPr eaLnBrk="1" hangingPunct="1">
              <a:buFontTx/>
              <a:buNone/>
            </a:pPr>
            <a:endParaRPr lang="en-US" altLang="en-US" sz="14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a = [1,2,3] </a:t>
            </a:r>
          </a:p>
          <a:p>
            <a:pPr eaLnBrk="1" hangingPunct="1">
              <a:buFontTx/>
              <a:buNone/>
            </a:pPr>
            <a:r>
              <a:rPr lang="en-US" altLang="en-US" sz="1400" dirty="0">
                <a:latin typeface="Courier New" panose="02070309020205020404" pitchFamily="49" charset="0"/>
                <a:cs typeface="Courier New" panose="02070309020205020404" pitchFamily="49" charset="0"/>
              </a:rPr>
              <a:t>&gt;&gt;&gt; b = 'GIS'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r>
              <a:rPr lang="en-US" altLang="en-US" sz="1400" dirty="0">
                <a:latin typeface="Courier New" panose="02070309020205020404" pitchFamily="49" charset="0"/>
                <a:cs typeface="Courier New" panose="02070309020205020404" pitchFamily="49" charset="0"/>
              </a:rPr>
              <a:t> = '{0} is as easy as {1}'.format(b, a)</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endParaRPr lang="en-US" altLang="en-US" sz="1400" dirty="0">
              <a:latin typeface="Courier New" panose="02070309020205020404" pitchFamily="49" charset="0"/>
              <a:cs typeface="Courier New" panose="02070309020205020404" pitchFamily="49" charset="0"/>
            </a:endParaRP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'GIS is as easy as [1, 2, 3]'</a:t>
            </a:r>
          </a:p>
          <a:p>
            <a:pPr eaLnBrk="1" hangingPunct="1">
              <a:buFontTx/>
              <a:buNone/>
            </a:pPr>
            <a:endParaRPr lang="en-US" altLang="en-US" sz="2800" dirty="0"/>
          </a:p>
        </p:txBody>
      </p:sp>
      <p:sp>
        <p:nvSpPr>
          <p:cNvPr id="28677" name="Text Box 7">
            <a:extLst>
              <a:ext uri="{FF2B5EF4-FFF2-40B4-BE49-F238E27FC236}">
                <a16:creationId xmlns:a16="http://schemas.microsoft.com/office/drawing/2014/main" id="{E1271E8F-3BAC-E827-2724-A1819ADD7EE3}"/>
              </a:ext>
            </a:extLst>
          </p:cNvPr>
          <p:cNvSpPr txBox="1">
            <a:spLocks noChangeArrowheads="1"/>
          </p:cNvSpPr>
          <p:nvPr/>
        </p:nvSpPr>
        <p:spPr bwMode="auto">
          <a:xfrm>
            <a:off x="3844925" y="3922713"/>
            <a:ext cx="5181600" cy="369887"/>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a:t>{1</a:t>
            </a:r>
            <a:r>
              <a:rPr lang="en-US" altLang="en-US" sz="1800" b="1">
                <a:solidFill>
                  <a:schemeClr val="accent2"/>
                </a:solidFill>
              </a:rPr>
              <a:t>:.2f</a:t>
            </a:r>
            <a:r>
              <a:rPr lang="en-US" altLang="en-US" sz="1800" b="1"/>
              <a:t>}</a:t>
            </a:r>
            <a:r>
              <a:rPr lang="en-US" altLang="en-US" sz="1800" b="1">
                <a:solidFill>
                  <a:srgbClr val="FF0066"/>
                </a:solidFill>
              </a:rPr>
              <a:t> </a:t>
            </a:r>
            <a:r>
              <a:rPr lang="en-US" altLang="en-US" sz="1800" b="1">
                <a:solidFill>
                  <a:schemeClr val="accent2"/>
                </a:solidFill>
              </a:rPr>
              <a:t>returns two decimal places of a  float</a:t>
            </a:r>
          </a:p>
        </p:txBody>
      </p:sp>
      <p:sp>
        <p:nvSpPr>
          <p:cNvPr id="51206" name="TextBox 1">
            <a:extLst>
              <a:ext uri="{FF2B5EF4-FFF2-40B4-BE49-F238E27FC236}">
                <a16:creationId xmlns:a16="http://schemas.microsoft.com/office/drawing/2014/main" id="{9923E513-1C4B-8C14-BD83-376FC5F05D39}"/>
              </a:ext>
            </a:extLst>
          </p:cNvPr>
          <p:cNvSpPr txBox="1">
            <a:spLocks noChangeArrowheads="1"/>
          </p:cNvSpPr>
          <p:nvPr/>
        </p:nvSpPr>
        <p:spPr bwMode="auto">
          <a:xfrm>
            <a:off x="427038" y="1895475"/>
            <a:ext cx="3729037" cy="6953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str(num) + " " + unit</a:t>
            </a:r>
          </a:p>
        </p:txBody>
      </p:sp>
      <p:sp>
        <p:nvSpPr>
          <p:cNvPr id="51207" name="TextBox 6">
            <a:extLst>
              <a:ext uri="{FF2B5EF4-FFF2-40B4-BE49-F238E27FC236}">
                <a16:creationId xmlns:a16="http://schemas.microsoft.com/office/drawing/2014/main" id="{E920CC66-71EB-5D4E-9626-EDB587837C61}"/>
              </a:ext>
            </a:extLst>
          </p:cNvPr>
          <p:cNvSpPr txBox="1">
            <a:spLocks noChangeArrowheads="1"/>
          </p:cNvSpPr>
          <p:nvPr/>
        </p:nvSpPr>
        <p:spPr bwMode="auto">
          <a:xfrm>
            <a:off x="4689475" y="1895475"/>
            <a:ext cx="4371975" cy="6953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"{0} {1}".format(</a:t>
            </a:r>
            <a:r>
              <a:rPr lang="en-US" altLang="en-US" sz="1400" dirty="0" err="1">
                <a:solidFill>
                  <a:srgbClr val="000000"/>
                </a:solidFill>
                <a:latin typeface="Courier New" panose="02070309020205020404" pitchFamily="49" charset="0"/>
                <a:cs typeface="Courier New" panose="02070309020205020404" pitchFamily="49" charset="0"/>
              </a:rPr>
              <a:t>num,unit</a:t>
            </a:r>
            <a:r>
              <a:rPr lang="en-US" altLang="en-US" sz="1400" dirty="0">
                <a:solidFill>
                  <a:srgbClr val="000000"/>
                </a:solidFill>
                <a:latin typeface="Courier New" panose="02070309020205020404" pitchFamily="49" charset="0"/>
                <a:cs typeface="Courier New" panose="02070309020205020404" pitchFamily="49" charset="0"/>
              </a:rPr>
              <a:t>)</a:t>
            </a:r>
          </a:p>
        </p:txBody>
      </p:sp>
      <p:cxnSp>
        <p:nvCxnSpPr>
          <p:cNvPr id="4" name="Straight Arrow Connector 3">
            <a:extLst>
              <a:ext uri="{FF2B5EF4-FFF2-40B4-BE49-F238E27FC236}">
                <a16:creationId xmlns:a16="http://schemas.microsoft.com/office/drawing/2014/main" id="{B76F74B7-CD12-95DA-9554-8FAEE634412D}"/>
              </a:ext>
            </a:extLst>
          </p:cNvPr>
          <p:cNvCxnSpPr>
            <a:cxnSpLocks noChangeShapeType="1"/>
          </p:cNvCxnSpPr>
          <p:nvPr/>
        </p:nvCxnSpPr>
        <p:spPr bwMode="auto">
          <a:xfrm>
            <a:off x="4800600" y="4381500"/>
            <a:ext cx="0" cy="26670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a:extLst>
              <a:ext uri="{FF2B5EF4-FFF2-40B4-BE49-F238E27FC236}">
                <a16:creationId xmlns:a16="http://schemas.microsoft.com/office/drawing/2014/main" id="{F52F97A3-31EC-8B3E-3174-800677ACD012}"/>
              </a:ext>
            </a:extLst>
          </p:cNvPr>
          <p:cNvSpPr>
            <a:spLocks noGrp="1" noChangeArrowheads="1"/>
          </p:cNvSpPr>
          <p:nvPr>
            <p:ph type="title"/>
          </p:nvPr>
        </p:nvSpPr>
        <p:spPr>
          <a:xfrm>
            <a:off x="155575" y="152400"/>
            <a:ext cx="8001000" cy="457200"/>
          </a:xfrm>
        </p:spPr>
        <p:txBody>
          <a:bodyPr/>
          <a:lstStyle/>
          <a:p>
            <a:pPr eaLnBrk="1" hangingPunct="1"/>
            <a:r>
              <a:rPr lang="en-US" altLang="en-US" dirty="0"/>
              <a:t>Formatted string literals (f-string)</a:t>
            </a:r>
          </a:p>
        </p:txBody>
      </p:sp>
      <p:sp>
        <p:nvSpPr>
          <p:cNvPr id="51204" name="Rectangle 3">
            <a:extLst>
              <a:ext uri="{FF2B5EF4-FFF2-40B4-BE49-F238E27FC236}">
                <a16:creationId xmlns:a16="http://schemas.microsoft.com/office/drawing/2014/main" id="{751AAEEB-F3B1-B102-2895-803DCA5455AF}"/>
              </a:ext>
            </a:extLst>
          </p:cNvPr>
          <p:cNvSpPr>
            <a:spLocks noGrp="1" noChangeArrowheads="1"/>
          </p:cNvSpPr>
          <p:nvPr>
            <p:ph type="body" idx="1"/>
          </p:nvPr>
        </p:nvSpPr>
        <p:spPr>
          <a:xfrm>
            <a:off x="0" y="1143000"/>
            <a:ext cx="9264650" cy="6477000"/>
          </a:xfrm>
        </p:spPr>
        <p:txBody>
          <a:bodyPr/>
          <a:lstStyle/>
          <a:p>
            <a:pPr eaLnBrk="1" hangingPunct="1"/>
            <a:r>
              <a:rPr lang="en-US" altLang="en-US" sz="2000" dirty="0"/>
              <a:t>Combine data types in a string using </a:t>
            </a:r>
          </a:p>
          <a:p>
            <a:pPr lvl="1" eaLnBrk="1" hangingPunct="1"/>
            <a:r>
              <a:rPr lang="en-US" altLang="en-US" sz="1600" dirty="0"/>
              <a:t>         casting and concatenation             OR                   f-string</a:t>
            </a:r>
          </a:p>
          <a:p>
            <a:pPr eaLnBrk="1" hangingPunct="1"/>
            <a:endParaRPr lang="en-US" altLang="en-US" sz="2000" dirty="0"/>
          </a:p>
          <a:p>
            <a:pPr eaLnBrk="1" hangingPunct="1"/>
            <a:endParaRPr lang="en-US" altLang="en-US" sz="2000" dirty="0"/>
          </a:p>
          <a:p>
            <a:pPr eaLnBrk="1" hangingPunct="1"/>
            <a:endParaRPr lang="en-US" altLang="en-US" sz="2000" dirty="0"/>
          </a:p>
          <a:p>
            <a:pPr eaLnBrk="1" hangingPunct="1"/>
            <a:r>
              <a:rPr lang="en-US" altLang="en-US" sz="2000" dirty="0"/>
              <a:t>Curly braces with numbers inside are place holders in a string literal. </a:t>
            </a:r>
          </a:p>
          <a:p>
            <a:pPr eaLnBrk="1" hangingPunct="1"/>
            <a:r>
              <a:rPr lang="en-US" altLang="en-US" sz="2000" dirty="0"/>
              <a:t>Place things to insert into the string comma separated inside the parentheses</a:t>
            </a:r>
          </a:p>
          <a:p>
            <a:pPr eaLnBrk="1" hangingPunct="1">
              <a:buFontTx/>
              <a:buNone/>
            </a:pPr>
            <a:endParaRPr lang="en-US" altLang="en-US" sz="1400" dirty="0">
              <a:solidFill>
                <a:srgbClr val="0000FF"/>
              </a:solidFill>
              <a:latin typeface="Calibri Light" panose="020F0302020204030204" pitchFamily="34"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x = 5.3398 </a:t>
            </a:r>
          </a:p>
          <a:p>
            <a:pPr eaLnBrk="1" hangingPunct="1">
              <a:buFontTx/>
              <a:buNone/>
            </a:pPr>
            <a:r>
              <a:rPr lang="en-US" altLang="en-US" sz="1400" dirty="0">
                <a:latin typeface="Courier New" panose="02070309020205020404" pitchFamily="49" charset="0"/>
                <a:cs typeface="Courier New" panose="02070309020205020404" pitchFamily="49" charset="0"/>
              </a:rPr>
              <a:t>&gt;&gt;&gt; unit = 'miles'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 '</a:t>
            </a:r>
            <a:r>
              <a:rPr lang="en-US" altLang="en-US" sz="1400" dirty="0" err="1">
                <a:latin typeface="Courier New" panose="02070309020205020404" pitchFamily="49" charset="0"/>
                <a:cs typeface="Courier New" panose="02070309020205020404" pitchFamily="49" charset="0"/>
              </a:rPr>
              <a:t>trees.shp</a:t>
            </a:r>
            <a:r>
              <a:rPr lang="en-US" altLang="en-US" sz="1400" dirty="0">
                <a:latin typeface="Courier New" panose="02070309020205020404" pitchFamily="49" charset="0"/>
                <a:cs typeface="Courier New" panose="02070309020205020404" pitchFamily="49" charset="0"/>
              </a:rPr>
              <a:t>' </a:t>
            </a:r>
          </a:p>
          <a:p>
            <a:pPr eaLnBrk="1" hangingPunct="1">
              <a:buFontTx/>
              <a:buNone/>
            </a:pPr>
            <a:r>
              <a:rPr lang="en-US" altLang="en-US" sz="1400" dirty="0">
                <a:latin typeface="Courier New" panose="02070309020205020404" pitchFamily="49" charset="0"/>
                <a:cs typeface="Courier New" panose="02070309020205020404" pitchFamily="49" charset="0"/>
              </a:rPr>
              <a:t>&gt;&gt;&gt;</a:t>
            </a:r>
            <a:r>
              <a:rPr lang="en-US" altLang="en-US" sz="1400" dirty="0">
                <a:solidFill>
                  <a:srgbClr val="3333FF"/>
                </a:solidFill>
                <a:latin typeface="Courier New" panose="02070309020205020404" pitchFamily="49" charset="0"/>
                <a:cs typeface="Courier New" panose="02070309020205020404" pitchFamily="49" charset="0"/>
              </a:rPr>
              <a:t> print</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f'File</a:t>
            </a: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was buffered with a {x:.2f} {unit} buffer.')</a:t>
            </a: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File </a:t>
            </a:r>
            <a:r>
              <a:rPr lang="en-US" altLang="en-US" sz="1400" b="1" dirty="0" err="1">
                <a:solidFill>
                  <a:srgbClr val="54B1B8"/>
                </a:solidFill>
                <a:latin typeface="Courier New" panose="02070309020205020404" pitchFamily="49" charset="0"/>
                <a:cs typeface="Courier New" panose="02070309020205020404" pitchFamily="49" charset="0"/>
              </a:rPr>
              <a:t>trees.shp</a:t>
            </a:r>
            <a:r>
              <a:rPr lang="en-US" altLang="en-US" sz="1400" b="1" dirty="0">
                <a:solidFill>
                  <a:srgbClr val="54B1B8"/>
                </a:solidFill>
                <a:latin typeface="Courier New" panose="02070309020205020404" pitchFamily="49" charset="0"/>
                <a:cs typeface="Courier New" panose="02070309020205020404" pitchFamily="49" charset="0"/>
              </a:rPr>
              <a:t> was buffered with a 5.34 miles buffer.</a:t>
            </a:r>
          </a:p>
          <a:p>
            <a:pPr eaLnBrk="1" hangingPunct="1">
              <a:buFontTx/>
              <a:buNone/>
            </a:pPr>
            <a:endParaRPr lang="en-US" altLang="en-US" sz="14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a = [1,2,3] </a:t>
            </a:r>
          </a:p>
          <a:p>
            <a:pPr eaLnBrk="1" hangingPunct="1">
              <a:buFontTx/>
              <a:buNone/>
            </a:pPr>
            <a:r>
              <a:rPr lang="en-US" altLang="en-US" sz="1400" dirty="0">
                <a:latin typeface="Courier New" panose="02070309020205020404" pitchFamily="49" charset="0"/>
                <a:cs typeface="Courier New" panose="02070309020205020404" pitchFamily="49" charset="0"/>
              </a:rPr>
              <a:t>&gt;&gt;&gt; b = 'GIS'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r>
              <a:rPr lang="en-US" altLang="en-US" sz="1400" dirty="0">
                <a:latin typeface="Courier New" panose="02070309020205020404" pitchFamily="49" charset="0"/>
                <a:cs typeface="Courier New" panose="02070309020205020404" pitchFamily="49" charset="0"/>
              </a:rPr>
              <a:t> = f'{b} is as easy as {a}'</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endParaRPr lang="en-US" altLang="en-US" sz="1400" dirty="0">
              <a:latin typeface="Courier New" panose="02070309020205020404" pitchFamily="49" charset="0"/>
              <a:cs typeface="Courier New" panose="02070309020205020404" pitchFamily="49" charset="0"/>
            </a:endParaRP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'GIS is as easy as [1, 2, 3]'</a:t>
            </a:r>
          </a:p>
          <a:p>
            <a:pPr eaLnBrk="1" hangingPunct="1">
              <a:buFontTx/>
              <a:buNone/>
            </a:pPr>
            <a:endParaRPr lang="en-US" altLang="en-US" sz="2800" dirty="0"/>
          </a:p>
        </p:txBody>
      </p:sp>
      <p:sp>
        <p:nvSpPr>
          <p:cNvPr id="28677" name="Text Box 7">
            <a:extLst>
              <a:ext uri="{FF2B5EF4-FFF2-40B4-BE49-F238E27FC236}">
                <a16:creationId xmlns:a16="http://schemas.microsoft.com/office/drawing/2014/main" id="{E1271E8F-3BAC-E827-2724-A1819ADD7EE3}"/>
              </a:ext>
            </a:extLst>
          </p:cNvPr>
          <p:cNvSpPr txBox="1">
            <a:spLocks noChangeArrowheads="1"/>
          </p:cNvSpPr>
          <p:nvPr/>
        </p:nvSpPr>
        <p:spPr bwMode="auto">
          <a:xfrm>
            <a:off x="3844925" y="3922713"/>
            <a:ext cx="5181600" cy="369887"/>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a:t>{1</a:t>
            </a:r>
            <a:r>
              <a:rPr lang="en-US" altLang="en-US" sz="1800" b="1">
                <a:solidFill>
                  <a:schemeClr val="accent2"/>
                </a:solidFill>
              </a:rPr>
              <a:t>:.2f</a:t>
            </a:r>
            <a:r>
              <a:rPr lang="en-US" altLang="en-US" sz="1800" b="1"/>
              <a:t>}</a:t>
            </a:r>
            <a:r>
              <a:rPr lang="en-US" altLang="en-US" sz="1800" b="1">
                <a:solidFill>
                  <a:srgbClr val="FF0066"/>
                </a:solidFill>
              </a:rPr>
              <a:t> </a:t>
            </a:r>
            <a:r>
              <a:rPr lang="en-US" altLang="en-US" sz="1800" b="1">
                <a:solidFill>
                  <a:schemeClr val="accent2"/>
                </a:solidFill>
              </a:rPr>
              <a:t>returns two decimal places of a  float</a:t>
            </a:r>
          </a:p>
        </p:txBody>
      </p:sp>
      <p:sp>
        <p:nvSpPr>
          <p:cNvPr id="51206" name="TextBox 1">
            <a:extLst>
              <a:ext uri="{FF2B5EF4-FFF2-40B4-BE49-F238E27FC236}">
                <a16:creationId xmlns:a16="http://schemas.microsoft.com/office/drawing/2014/main" id="{9923E513-1C4B-8C14-BD83-376FC5F05D39}"/>
              </a:ext>
            </a:extLst>
          </p:cNvPr>
          <p:cNvSpPr txBox="1">
            <a:spLocks noChangeArrowheads="1"/>
          </p:cNvSpPr>
          <p:nvPr/>
        </p:nvSpPr>
        <p:spPr bwMode="auto">
          <a:xfrm>
            <a:off x="427038" y="1895475"/>
            <a:ext cx="3729037" cy="6953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str(num) + " " + unit</a:t>
            </a:r>
          </a:p>
        </p:txBody>
      </p:sp>
      <p:sp>
        <p:nvSpPr>
          <p:cNvPr id="51207" name="TextBox 6">
            <a:extLst>
              <a:ext uri="{FF2B5EF4-FFF2-40B4-BE49-F238E27FC236}">
                <a16:creationId xmlns:a16="http://schemas.microsoft.com/office/drawing/2014/main" id="{E920CC66-71EB-5D4E-9626-EDB587837C61}"/>
              </a:ext>
            </a:extLst>
          </p:cNvPr>
          <p:cNvSpPr txBox="1">
            <a:spLocks noChangeArrowheads="1"/>
          </p:cNvSpPr>
          <p:nvPr/>
        </p:nvSpPr>
        <p:spPr bwMode="auto">
          <a:xfrm>
            <a:off x="4689475" y="1895475"/>
            <a:ext cx="3191899" cy="69557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f"{num} {unit}"</a:t>
            </a:r>
          </a:p>
        </p:txBody>
      </p:sp>
      <p:cxnSp>
        <p:nvCxnSpPr>
          <p:cNvPr id="4" name="Straight Arrow Connector 3">
            <a:extLst>
              <a:ext uri="{FF2B5EF4-FFF2-40B4-BE49-F238E27FC236}">
                <a16:creationId xmlns:a16="http://schemas.microsoft.com/office/drawing/2014/main" id="{B76F74B7-CD12-95DA-9554-8FAEE634412D}"/>
              </a:ext>
            </a:extLst>
          </p:cNvPr>
          <p:cNvCxnSpPr>
            <a:cxnSpLocks noChangeShapeType="1"/>
          </p:cNvCxnSpPr>
          <p:nvPr/>
        </p:nvCxnSpPr>
        <p:spPr bwMode="auto">
          <a:xfrm>
            <a:off x="4800600" y="4381500"/>
            <a:ext cx="0" cy="26670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81541738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7" grpId="0" animBg="1"/>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Rectangle 2">
            <a:extLst>
              <a:ext uri="{FF2B5EF4-FFF2-40B4-BE49-F238E27FC236}">
                <a16:creationId xmlns:a16="http://schemas.microsoft.com/office/drawing/2014/main" id="{5A9FE8A2-1DF8-D9BE-D888-76341179C006}"/>
              </a:ext>
            </a:extLst>
          </p:cNvPr>
          <p:cNvSpPr>
            <a:spLocks noGrp="1" noChangeArrowheads="1"/>
          </p:cNvSpPr>
          <p:nvPr>
            <p:ph type="title"/>
          </p:nvPr>
        </p:nvSpPr>
        <p:spPr/>
        <p:txBody>
          <a:bodyPr/>
          <a:lstStyle/>
          <a:p>
            <a:pPr eaLnBrk="1" hangingPunct="1"/>
            <a:r>
              <a:rPr lang="en-US" altLang="en-US" sz="3600"/>
              <a:t>Summing up</a:t>
            </a:r>
          </a:p>
        </p:txBody>
      </p:sp>
      <p:sp>
        <p:nvSpPr>
          <p:cNvPr id="3076" name="Rectangle 3">
            <a:extLst>
              <a:ext uri="{FF2B5EF4-FFF2-40B4-BE49-F238E27FC236}">
                <a16:creationId xmlns:a16="http://schemas.microsoft.com/office/drawing/2014/main" id="{5168562D-48FC-4AD5-1D7F-F29C6AC1F062}"/>
              </a:ext>
            </a:extLst>
          </p:cNvPr>
          <p:cNvSpPr>
            <a:spLocks noGrp="1" noChangeArrowheads="1"/>
          </p:cNvSpPr>
          <p:nvPr>
            <p:ph type="body" idx="1"/>
          </p:nvPr>
        </p:nvSpPr>
        <p:spPr>
          <a:xfrm>
            <a:off x="152400" y="762000"/>
            <a:ext cx="8686800" cy="5410200"/>
          </a:xfrm>
        </p:spPr>
        <p:txBody>
          <a:bodyPr/>
          <a:lstStyle/>
          <a:p>
            <a:pPr eaLnBrk="1" hangingPunct="1">
              <a:defRPr/>
            </a:pPr>
            <a:r>
              <a:rPr lang="en-US" altLang="en-US" dirty="0"/>
              <a:t>Topics discussed </a:t>
            </a:r>
          </a:p>
          <a:p>
            <a:pPr lvl="2" eaLnBrk="1" hangingPunct="1">
              <a:defRPr/>
            </a:pPr>
            <a:r>
              <a:rPr lang="en-US" altLang="en-US" sz="2000" dirty="0"/>
              <a:t>Data types: integers, float, strings</a:t>
            </a:r>
          </a:p>
          <a:p>
            <a:pPr lvl="2" eaLnBrk="1" hangingPunct="1">
              <a:defRPr/>
            </a:pPr>
            <a:r>
              <a:rPr lang="en-US" altLang="en-US" sz="2000" dirty="0"/>
              <a:t>Integer division</a:t>
            </a:r>
          </a:p>
          <a:p>
            <a:pPr lvl="2" eaLnBrk="1" hangingPunct="1">
              <a:defRPr/>
            </a:pPr>
            <a:r>
              <a:rPr lang="en-US" altLang="en-US" sz="2000" dirty="0"/>
              <a:t>String literal versus string variable</a:t>
            </a:r>
          </a:p>
          <a:p>
            <a:pPr lvl="2" eaLnBrk="1" hangingPunct="1">
              <a:defRPr/>
            </a:pPr>
            <a:r>
              <a:rPr lang="en-US" altLang="en-US" sz="2000" dirty="0"/>
              <a:t>String and list indexing, slicing, concatenation, </a:t>
            </a:r>
            <a:r>
              <a:rPr lang="en-US" altLang="en-US" sz="2000" dirty="0" err="1"/>
              <a:t>len</a:t>
            </a:r>
            <a:r>
              <a:rPr lang="en-US" altLang="en-US" sz="2000" dirty="0"/>
              <a:t>, ‘in’ keyword </a:t>
            </a:r>
          </a:p>
          <a:p>
            <a:pPr lvl="2" eaLnBrk="1" hangingPunct="1">
              <a:defRPr/>
            </a:pPr>
            <a:r>
              <a:rPr lang="en-US" altLang="en-US" sz="2000" dirty="0"/>
              <a:t>String line continuation, escape sequences, raw &amp; </a:t>
            </a:r>
            <a:r>
              <a:rPr lang="en-US" altLang="en-US" sz="2000" dirty="0" err="1"/>
              <a:t>unicode</a:t>
            </a:r>
            <a:r>
              <a:rPr lang="en-US" altLang="en-US" sz="2000" dirty="0"/>
              <a:t> strings</a:t>
            </a:r>
          </a:p>
          <a:p>
            <a:pPr lvl="2" eaLnBrk="1" hangingPunct="1">
              <a:defRPr/>
            </a:pPr>
            <a:r>
              <a:rPr lang="en-US" altLang="en-US" sz="2000" dirty="0"/>
              <a:t>String formatting</a:t>
            </a:r>
          </a:p>
          <a:p>
            <a:pPr eaLnBrk="1" hangingPunct="1">
              <a:defRPr/>
            </a:pPr>
            <a:r>
              <a:rPr lang="en-US" altLang="en-US" dirty="0"/>
              <a:t>Up next</a:t>
            </a:r>
          </a:p>
          <a:p>
            <a:pPr marL="1314450" lvl="2" indent="-457200" eaLnBrk="1" hangingPunct="1">
              <a:buFont typeface="Arial" panose="020B0604020202020204" pitchFamily="34" charset="0"/>
              <a:buChar char="•"/>
              <a:defRPr/>
            </a:pPr>
            <a:r>
              <a:rPr lang="en-US" altLang="en-US" dirty="0"/>
              <a:t>Lists and tuples	</a:t>
            </a:r>
          </a:p>
          <a:p>
            <a:pPr eaLnBrk="1" hangingPunct="1">
              <a:defRPr/>
            </a:pPr>
            <a:r>
              <a:rPr lang="en-US" altLang="en-US" dirty="0"/>
              <a:t>Appendix topics</a:t>
            </a:r>
          </a:p>
          <a:p>
            <a:pPr marL="1314450" lvl="2" indent="-457200" eaLnBrk="1" hangingPunct="1">
              <a:buFont typeface="Arial" panose="020B0604020202020204" pitchFamily="34" charset="0"/>
              <a:buChar char="•"/>
              <a:defRPr/>
            </a:pPr>
            <a:r>
              <a:rPr lang="en-US" altLang="en-US" dirty="0"/>
              <a:t>Commas vs concatenation</a:t>
            </a:r>
          </a:p>
          <a:p>
            <a:pPr marL="1314450" lvl="2" indent="-457200" eaLnBrk="1" hangingPunct="1">
              <a:buFont typeface="Arial" panose="020B0604020202020204" pitchFamily="34" charset="0"/>
              <a:buChar char="•"/>
              <a:defRPr/>
            </a:pPr>
            <a:r>
              <a:rPr lang="en-US" altLang="en-US" dirty="0"/>
              <a:t>Old school style formatting</a:t>
            </a:r>
          </a:p>
          <a:p>
            <a:pPr marL="1314450" lvl="2" indent="-457200" eaLnBrk="1" hangingPunct="1">
              <a:buFont typeface="Arial" panose="020B0604020202020204" pitchFamily="34" charset="0"/>
              <a:buChar char="•"/>
              <a:defRPr/>
            </a:pPr>
            <a:r>
              <a:rPr lang="en-US" altLang="en-US" dirty="0"/>
              <a:t>Escaping quotation marks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6B5FB-9589-7D00-645C-1582E5E51DC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643A912-80D5-C762-06D4-C5F7CA6C8258}"/>
              </a:ext>
            </a:extLst>
          </p:cNvPr>
          <p:cNvSpPr>
            <a:spLocks noGrp="1"/>
          </p:cNvSpPr>
          <p:nvPr>
            <p:ph idx="1"/>
          </p:nvPr>
        </p:nvSpPr>
        <p:spPr/>
        <p:txBody>
          <a:bodyPr/>
          <a:lstStyle/>
          <a:p>
            <a:endParaRPr lang="en-US"/>
          </a:p>
        </p:txBody>
      </p:sp>
      <p:pic>
        <p:nvPicPr>
          <p:cNvPr id="93186" name="Picture 2" descr="Hiking - Grand Teton National Park (U.S. National Park Service)">
            <a:extLst>
              <a:ext uri="{FF2B5EF4-FFF2-40B4-BE49-F238E27FC236}">
                <a16:creationId xmlns:a16="http://schemas.microsoft.com/office/drawing/2014/main" id="{65347B1C-106D-78E0-AF53-9F8F7EE15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1227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a:extLst>
              <a:ext uri="{FF2B5EF4-FFF2-40B4-BE49-F238E27FC236}">
                <a16:creationId xmlns:a16="http://schemas.microsoft.com/office/drawing/2014/main" id="{86319420-8320-B65B-97E5-D1BC972A0EBB}"/>
              </a:ext>
            </a:extLst>
          </p:cNvPr>
          <p:cNvSpPr>
            <a:spLocks noGrp="1" noChangeArrowheads="1"/>
          </p:cNvSpPr>
          <p:nvPr>
            <p:ph type="title"/>
          </p:nvPr>
        </p:nvSpPr>
        <p:spPr/>
        <p:txBody>
          <a:bodyPr/>
          <a:lstStyle/>
          <a:p>
            <a:pPr eaLnBrk="1" hangingPunct="1"/>
            <a:r>
              <a:rPr lang="en-US" altLang="en-US" sz="3600"/>
              <a:t>Appendix</a:t>
            </a:r>
          </a:p>
        </p:txBody>
      </p:sp>
      <p:sp>
        <p:nvSpPr>
          <p:cNvPr id="55300" name="AutoShape 5">
            <a:extLst>
              <a:ext uri="{FF2B5EF4-FFF2-40B4-BE49-F238E27FC236}">
                <a16:creationId xmlns:a16="http://schemas.microsoft.com/office/drawing/2014/main" id="{707F12A6-3011-E091-E101-0784E24296B6}"/>
              </a:ext>
            </a:extLst>
          </p:cNvPr>
          <p:cNvSpPr>
            <a:spLocks noGrp="1" noChangeAspect="1" noChangeArrowheads="1"/>
          </p:cNvSpPr>
          <p:nvPr>
            <p:ph type="body" idx="1"/>
          </p:nvPr>
        </p:nvSpPr>
        <p:spPr>
          <a:xfrm>
            <a:off x="304800" y="838200"/>
            <a:ext cx="8686800" cy="5410200"/>
          </a:xfrm>
        </p:spPr>
        <p:txBody>
          <a:bodyPr/>
          <a:lstStyle/>
          <a:p>
            <a:pPr eaLnBrk="1" hangingPunct="1"/>
            <a:endParaRPr lang="en-US" altLang="en-US"/>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2">
            <a:extLst>
              <a:ext uri="{FF2B5EF4-FFF2-40B4-BE49-F238E27FC236}">
                <a16:creationId xmlns:a16="http://schemas.microsoft.com/office/drawing/2014/main" id="{C2AF4AD3-CE53-E9A9-128F-08FF3ED45A27}"/>
              </a:ext>
            </a:extLst>
          </p:cNvPr>
          <p:cNvSpPr>
            <a:spLocks noGrp="1" noChangeArrowheads="1"/>
          </p:cNvSpPr>
          <p:nvPr>
            <p:ph type="title"/>
          </p:nvPr>
        </p:nvSpPr>
        <p:spPr/>
        <p:txBody>
          <a:bodyPr/>
          <a:lstStyle/>
          <a:p>
            <a:pPr eaLnBrk="1" hangingPunct="1"/>
            <a:r>
              <a:rPr lang="en-US" altLang="en-US" sz="2800"/>
              <a:t>Appendix: Commas versus concatenation</a:t>
            </a:r>
          </a:p>
        </p:txBody>
      </p:sp>
      <p:sp>
        <p:nvSpPr>
          <p:cNvPr id="278531" name="Rectangle 3">
            <a:extLst>
              <a:ext uri="{FF2B5EF4-FFF2-40B4-BE49-F238E27FC236}">
                <a16:creationId xmlns:a16="http://schemas.microsoft.com/office/drawing/2014/main" id="{1C7CD807-F0F3-7142-75F2-DF62376EC9C4}"/>
              </a:ext>
            </a:extLst>
          </p:cNvPr>
          <p:cNvSpPr>
            <a:spLocks noGrp="1" noChangeArrowheads="1"/>
          </p:cNvSpPr>
          <p:nvPr>
            <p:ph type="body" idx="1"/>
          </p:nvPr>
        </p:nvSpPr>
        <p:spPr>
          <a:xfrm>
            <a:off x="152400" y="914400"/>
            <a:ext cx="8686800" cy="6934200"/>
          </a:xfrm>
        </p:spPr>
        <p:txBody>
          <a:bodyPr/>
          <a:lstStyle/>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"park" </a:t>
            </a: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count = 1</a:t>
            </a: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count,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Clip file: park 1 .</a:t>
            </a:r>
            <a:r>
              <a:rPr lang="en-US" altLang="en-US" sz="2000" dirty="0" err="1">
                <a:latin typeface="Courier New" panose="02070309020205020404" pitchFamily="49" charset="0"/>
                <a:cs typeface="Courier New" panose="02070309020205020404" pitchFamily="49" charset="0"/>
              </a:rPr>
              <a:t>shp</a:t>
            </a: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count,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p>
          <a:p>
            <a:pPr eaLnBrk="1" hangingPunct="1">
              <a:lnSpc>
                <a:spcPct val="90000"/>
              </a:lnSpc>
              <a:buFontTx/>
              <a:buNone/>
            </a:pPr>
            <a:r>
              <a:rPr lang="en-US" altLang="en-US" sz="2000" dirty="0" err="1">
                <a:solidFill>
                  <a:srgbClr val="FF0000"/>
                </a:solidFill>
                <a:latin typeface="Courier New" panose="02070309020205020404" pitchFamily="49" charset="0"/>
                <a:cs typeface="Courier New" panose="02070309020205020404" pitchFamily="49" charset="0"/>
              </a:rPr>
              <a:t>Typeerror</a:t>
            </a:r>
            <a:br>
              <a:rPr lang="en-US" altLang="en-US" sz="2000" dirty="0">
                <a:latin typeface="Courier New" panose="02070309020205020404" pitchFamily="49" charset="0"/>
                <a:cs typeface="Courier New" panose="02070309020205020404" pitchFamily="49" charset="0"/>
              </a:rPr>
            </a:b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str(count) +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Clip file:park1.shp</a:t>
            </a: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str(count) +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br>
              <a:rPr lang="en-US" altLang="en-US" sz="2000" dirty="0">
                <a:latin typeface="Courier New" panose="02070309020205020404" pitchFamily="49" charset="0"/>
                <a:cs typeface="Courier New" panose="02070309020205020404" pitchFamily="49" charset="0"/>
              </a:rPr>
            </a:b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Clip file: park1.shp</a:t>
            </a:r>
          </a:p>
          <a:p>
            <a:pPr eaLnBrk="1" hangingPunct="1">
              <a:lnSpc>
                <a:spcPct val="90000"/>
              </a:lnSpc>
              <a:buFontTx/>
              <a:buNone/>
            </a:pPr>
            <a:endParaRPr lang="en-US" altLang="en-US" sz="2400" dirty="0"/>
          </a:p>
          <a:p>
            <a:pPr eaLnBrk="1" hangingPunct="1">
              <a:lnSpc>
                <a:spcPct val="90000"/>
              </a:lnSpc>
              <a:buFontTx/>
              <a:buNone/>
            </a:pPr>
            <a:endParaRPr lang="en-US" altLang="en-US" sz="2400" dirty="0"/>
          </a:p>
          <a:p>
            <a:pPr eaLnBrk="1" hangingPunct="1">
              <a:lnSpc>
                <a:spcPct val="90000"/>
              </a:lnSpc>
              <a:buFontTx/>
              <a:buNone/>
            </a:pPr>
            <a:r>
              <a:rPr lang="en-US" altLang="en-US" sz="2400" dirty="0"/>
              <a:t> </a:t>
            </a:r>
          </a:p>
        </p:txBody>
      </p:sp>
      <p:sp>
        <p:nvSpPr>
          <p:cNvPr id="278532" name="Line 4">
            <a:extLst>
              <a:ext uri="{FF2B5EF4-FFF2-40B4-BE49-F238E27FC236}">
                <a16:creationId xmlns:a16="http://schemas.microsoft.com/office/drawing/2014/main" id="{732B9861-ED49-088B-84C4-572E2E24CA63}"/>
              </a:ext>
            </a:extLst>
          </p:cNvPr>
          <p:cNvSpPr>
            <a:spLocks noChangeShapeType="1"/>
          </p:cNvSpPr>
          <p:nvPr/>
        </p:nvSpPr>
        <p:spPr bwMode="auto">
          <a:xfrm flipH="1" flipV="1">
            <a:off x="5213350" y="4838700"/>
            <a:ext cx="247650" cy="2667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78533" name="Line 5">
            <a:extLst>
              <a:ext uri="{FF2B5EF4-FFF2-40B4-BE49-F238E27FC236}">
                <a16:creationId xmlns:a16="http://schemas.microsoft.com/office/drawing/2014/main" id="{177BAACF-85C4-03CF-EB1F-0C76A43E1B19}"/>
              </a:ext>
            </a:extLst>
          </p:cNvPr>
          <p:cNvSpPr>
            <a:spLocks noChangeShapeType="1"/>
          </p:cNvSpPr>
          <p:nvPr/>
        </p:nvSpPr>
        <p:spPr bwMode="auto">
          <a:xfrm flipV="1">
            <a:off x="1752600" y="5105400"/>
            <a:ext cx="0" cy="4572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78534" name="Line 6">
            <a:extLst>
              <a:ext uri="{FF2B5EF4-FFF2-40B4-BE49-F238E27FC236}">
                <a16:creationId xmlns:a16="http://schemas.microsoft.com/office/drawing/2014/main" id="{DEE99C09-4C84-2374-1765-00454DCD7519}"/>
              </a:ext>
            </a:extLst>
          </p:cNvPr>
          <p:cNvSpPr>
            <a:spLocks noChangeShapeType="1"/>
          </p:cNvSpPr>
          <p:nvPr/>
        </p:nvSpPr>
        <p:spPr bwMode="auto">
          <a:xfrm>
            <a:off x="1828800" y="6205538"/>
            <a:ext cx="0" cy="388937"/>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7352" name="Line 7">
            <a:extLst>
              <a:ext uri="{FF2B5EF4-FFF2-40B4-BE49-F238E27FC236}">
                <a16:creationId xmlns:a16="http://schemas.microsoft.com/office/drawing/2014/main" id="{88B92412-2F9E-FBD2-95E7-2B2EB2CF2BF4}"/>
              </a:ext>
            </a:extLst>
          </p:cNvPr>
          <p:cNvSpPr>
            <a:spLocks noChangeShapeType="1"/>
          </p:cNvSpPr>
          <p:nvPr/>
        </p:nvSpPr>
        <p:spPr bwMode="auto">
          <a:xfrm flipV="1">
            <a:off x="2667000" y="2514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7353" name="Line 8">
            <a:extLst>
              <a:ext uri="{FF2B5EF4-FFF2-40B4-BE49-F238E27FC236}">
                <a16:creationId xmlns:a16="http://schemas.microsoft.com/office/drawing/2014/main" id="{6697B617-3C17-F129-BD86-BBD552A28547}"/>
              </a:ext>
            </a:extLst>
          </p:cNvPr>
          <p:cNvSpPr>
            <a:spLocks noChangeShapeType="1"/>
          </p:cNvSpPr>
          <p:nvPr/>
        </p:nvSpPr>
        <p:spPr bwMode="auto">
          <a:xfrm flipV="1">
            <a:off x="2895600" y="2514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0" name="Line 4">
            <a:extLst>
              <a:ext uri="{FF2B5EF4-FFF2-40B4-BE49-F238E27FC236}">
                <a16:creationId xmlns:a16="http://schemas.microsoft.com/office/drawing/2014/main" id="{179014CD-6248-97C2-AD53-6D8BECB791ED}"/>
              </a:ext>
            </a:extLst>
          </p:cNvPr>
          <p:cNvSpPr>
            <a:spLocks noChangeShapeType="1"/>
          </p:cNvSpPr>
          <p:nvPr/>
        </p:nvSpPr>
        <p:spPr bwMode="auto">
          <a:xfrm flipH="1" flipV="1">
            <a:off x="3886200" y="6329363"/>
            <a:ext cx="249238" cy="2667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8531">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8531">
                                            <p:txEl>
                                              <p:pRg st="8" end="8"/>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278531">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8531">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8533"/>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278531">
                                            <p:txEl>
                                              <p:pRg st="14" end="14"/>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78531">
                                            <p:txEl>
                                              <p:pRg st="15" end="15"/>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7853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78534"/>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a:extLst>
              <a:ext uri="{FF2B5EF4-FFF2-40B4-BE49-F238E27FC236}">
                <a16:creationId xmlns:a16="http://schemas.microsoft.com/office/drawing/2014/main" id="{A42D3720-F229-CCB0-12B7-3BD39196967C}"/>
              </a:ext>
            </a:extLst>
          </p:cNvPr>
          <p:cNvSpPr>
            <a:spLocks noGrp="1" noChangeArrowheads="1"/>
          </p:cNvSpPr>
          <p:nvPr>
            <p:ph type="title"/>
          </p:nvPr>
        </p:nvSpPr>
        <p:spPr/>
        <p:txBody>
          <a:bodyPr/>
          <a:lstStyle/>
          <a:p>
            <a:pPr eaLnBrk="1" hangingPunct="1"/>
            <a:r>
              <a:rPr lang="en-US" altLang="en-US" sz="3600"/>
              <a:t>Appendix: </a:t>
            </a:r>
            <a:r>
              <a:rPr lang="en-US" altLang="en-US"/>
              <a:t>Old school string formatting</a:t>
            </a:r>
          </a:p>
        </p:txBody>
      </p:sp>
      <p:sp>
        <p:nvSpPr>
          <p:cNvPr id="58372" name="Rectangle 3">
            <a:extLst>
              <a:ext uri="{FF2B5EF4-FFF2-40B4-BE49-F238E27FC236}">
                <a16:creationId xmlns:a16="http://schemas.microsoft.com/office/drawing/2014/main" id="{5547DDAD-D960-E352-3A30-3540493F5336}"/>
              </a:ext>
            </a:extLst>
          </p:cNvPr>
          <p:cNvSpPr>
            <a:spLocks noGrp="1" noChangeArrowheads="1"/>
          </p:cNvSpPr>
          <p:nvPr>
            <p:ph type="body" idx="1"/>
          </p:nvPr>
        </p:nvSpPr>
        <p:spPr>
          <a:xfrm>
            <a:off x="152400" y="914400"/>
            <a:ext cx="8686800" cy="6477000"/>
          </a:xfrm>
        </p:spPr>
        <p:txBody>
          <a:bodyPr/>
          <a:lstStyle/>
          <a:p>
            <a:pPr eaLnBrk="1" hangingPunct="1"/>
            <a:r>
              <a:rPr lang="en-US" altLang="en-US" sz="2400" dirty="0"/>
              <a:t>Mixing elements (heterogeneous content)</a:t>
            </a:r>
          </a:p>
          <a:p>
            <a:pPr eaLnBrk="1" hangingPunct="1">
              <a:buFontTx/>
              <a:buNone/>
            </a:pPr>
            <a:r>
              <a:rPr lang="en-US" altLang="en-US" sz="2400" b="1" dirty="0">
                <a:solidFill>
                  <a:srgbClr val="0000FF"/>
                </a:solidFill>
                <a:latin typeface="Comic Sans MS" panose="030F0702030302020204" pitchFamily="66" charset="0"/>
              </a:rPr>
              <a:t>%</a:t>
            </a:r>
            <a:r>
              <a:rPr lang="en-US" altLang="en-US" sz="2400" dirty="0"/>
              <a:t> - conversion specifier</a:t>
            </a:r>
          </a:p>
          <a:p>
            <a:pPr algn="ctr" eaLnBrk="1" hangingPunct="1">
              <a:buFontTx/>
              <a:buNone/>
            </a:pPr>
            <a:r>
              <a:rPr lang="en-US" altLang="en-US" sz="2400" b="1" dirty="0">
                <a:latin typeface="Comic Sans MS" panose="030F0702030302020204" pitchFamily="66" charset="0"/>
              </a:rPr>
              <a:t>"…</a:t>
            </a:r>
            <a:r>
              <a:rPr lang="en-US" altLang="en-US" sz="2400" b="1" dirty="0">
                <a:solidFill>
                  <a:srgbClr val="0000FF"/>
                </a:solidFill>
                <a:latin typeface="Comic Sans MS" panose="030F0702030302020204" pitchFamily="66" charset="0"/>
              </a:rPr>
              <a:t>%</a:t>
            </a:r>
            <a:r>
              <a:rPr lang="en-US" altLang="en-US" sz="2400" b="1" i="1" dirty="0">
                <a:latin typeface="Comic Sans MS" panose="030F0702030302020204" pitchFamily="66" charset="0"/>
              </a:rPr>
              <a:t>format</a:t>
            </a:r>
            <a:r>
              <a:rPr lang="en-US" altLang="en-US" sz="2400" b="1" dirty="0">
                <a:latin typeface="Comic Sans MS" panose="030F0702030302020204" pitchFamily="66" charset="0"/>
              </a:rPr>
              <a:t>…." </a:t>
            </a:r>
            <a:r>
              <a:rPr lang="en-US" altLang="en-US" sz="2400" b="1" dirty="0">
                <a:solidFill>
                  <a:srgbClr val="0000FF"/>
                </a:solidFill>
                <a:latin typeface="Comic Sans MS" panose="030F0702030302020204" pitchFamily="66" charset="0"/>
              </a:rPr>
              <a:t>%</a:t>
            </a:r>
            <a:r>
              <a:rPr lang="en-US" altLang="en-US" sz="2400" b="1" dirty="0">
                <a:latin typeface="Comic Sans MS" panose="030F0702030302020204" pitchFamily="66" charset="0"/>
              </a:rPr>
              <a:t> (</a:t>
            </a:r>
            <a:r>
              <a:rPr lang="en-US" altLang="en-US" sz="2400" b="1" i="1" dirty="0" err="1">
                <a:latin typeface="Comic Sans MS" panose="030F0702030302020204" pitchFamily="66" charset="0"/>
              </a:rPr>
              <a:t>what_to_format</a:t>
            </a:r>
            <a:r>
              <a:rPr lang="en-US" altLang="en-US" sz="2400" b="1" dirty="0">
                <a:latin typeface="Comic Sans MS" panose="030F0702030302020204" pitchFamily="66" charset="0"/>
              </a:rPr>
              <a:t>)</a:t>
            </a:r>
          </a:p>
          <a:p>
            <a:pPr eaLnBrk="1" hangingPunct="1"/>
            <a:r>
              <a:rPr lang="en-US" altLang="en-US" sz="2400" dirty="0"/>
              <a:t>String templates (</a:t>
            </a:r>
            <a:r>
              <a:rPr lang="en-US" altLang="en-US" sz="2400" dirty="0">
                <a:solidFill>
                  <a:srgbClr val="0000FF"/>
                </a:solidFill>
                <a:latin typeface="Comic Sans MS" panose="030F0702030302020204" pitchFamily="66" charset="0"/>
              </a:rPr>
              <a:t>Template</a:t>
            </a:r>
            <a:r>
              <a:rPr lang="en-US" altLang="en-US" sz="2400" dirty="0"/>
              <a:t>)</a:t>
            </a:r>
          </a:p>
          <a:p>
            <a:pPr eaLnBrk="1" hangingPunct="1">
              <a:buFontTx/>
              <a:buNone/>
            </a:pPr>
            <a:endParaRPr lang="en-US" altLang="en-US" sz="16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r>
              <a:rPr lang="en-US" altLang="en-US" sz="2000" dirty="0">
                <a:latin typeface="Courier New" panose="02070309020205020404" pitchFamily="49" charset="0"/>
                <a:cs typeface="Courier New" panose="02070309020205020404" pitchFamily="49" charset="0"/>
              </a:rPr>
              <a:t>&gt;&gt;&gt; x = 5 </a:t>
            </a:r>
          </a:p>
          <a:p>
            <a:pPr eaLnBrk="1" hangingPunct="1">
              <a:buFontTx/>
              <a:buNone/>
            </a:pPr>
            <a:r>
              <a:rPr lang="en-US" altLang="en-US" sz="2000" dirty="0">
                <a:latin typeface="Courier New" panose="02070309020205020404" pitchFamily="49" charset="0"/>
                <a:cs typeface="Courier New" panose="02070309020205020404" pitchFamily="49" charset="0"/>
              </a:rPr>
              <a:t>&gt;&gt;&gt; unit = "miles"</a:t>
            </a:r>
          </a:p>
          <a:p>
            <a:pPr eaLnBrk="1" hangingPunct="1">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inFile</a:t>
            </a:r>
            <a:r>
              <a:rPr lang="en-US" altLang="en-US" sz="2000" dirty="0">
                <a:latin typeface="Courier New" panose="02070309020205020404" pitchFamily="49" charset="0"/>
                <a:cs typeface="Courier New" panose="02070309020205020404" pitchFamily="49" charset="0"/>
              </a:rPr>
              <a:t> = "</a:t>
            </a:r>
            <a:r>
              <a:rPr lang="en-US" altLang="en-US" sz="2000" dirty="0" err="1">
                <a:latin typeface="Courier New" panose="02070309020205020404" pitchFamily="49" charset="0"/>
                <a:cs typeface="Courier New" panose="02070309020205020404" pitchFamily="49" charset="0"/>
              </a:rPr>
              <a:t>trees.shp</a:t>
            </a:r>
            <a:r>
              <a:rPr lang="en-US" altLang="en-US" sz="2000" dirty="0">
                <a:latin typeface="Courier New" panose="02070309020205020404" pitchFamily="49" charset="0"/>
                <a:cs typeface="Courier New" panose="02070309020205020404" pitchFamily="49" charset="0"/>
              </a:rPr>
              <a:t>" </a:t>
            </a:r>
          </a:p>
          <a:p>
            <a:pPr eaLnBrk="1" hangingPunct="1">
              <a:buFontTx/>
              <a:buNone/>
            </a:pPr>
            <a:r>
              <a:rPr lang="en-US" altLang="en-US" sz="2000" dirty="0">
                <a:latin typeface="Courier New" panose="02070309020205020404" pitchFamily="49" charset="0"/>
                <a:cs typeface="Courier New" panose="02070309020205020404" pitchFamily="49" charset="0"/>
              </a:rPr>
              <a:t>&gt;&gt;&gt;</a:t>
            </a:r>
            <a:r>
              <a:rPr lang="en-US" altLang="en-US" sz="2000" dirty="0">
                <a:solidFill>
                  <a:srgbClr val="3333FF"/>
                </a:solidFill>
                <a:latin typeface="Courier New" panose="02070309020205020404" pitchFamily="49" charset="0"/>
                <a:cs typeface="Courier New" panose="02070309020205020404" pitchFamily="49" charset="0"/>
              </a:rPr>
              <a:t> print(</a:t>
            </a:r>
            <a:r>
              <a:rPr lang="en-US" altLang="en-US" sz="2000" dirty="0">
                <a:latin typeface="Courier New" panose="02070309020205020404" pitchFamily="49" charset="0"/>
                <a:cs typeface="Courier New" panose="02070309020205020404" pitchFamily="49" charset="0"/>
              </a:rPr>
              <a:t>"File %s was buffered with a %d %s buffer." % ( </a:t>
            </a:r>
            <a:r>
              <a:rPr lang="en-US" altLang="en-US" sz="2000" dirty="0" err="1">
                <a:latin typeface="Courier New" panose="02070309020205020404" pitchFamily="49" charset="0"/>
                <a:cs typeface="Courier New" panose="02070309020205020404" pitchFamily="49" charset="0"/>
              </a:rPr>
              <a:t>inFile</a:t>
            </a:r>
            <a:r>
              <a:rPr lang="en-US" altLang="en-US" sz="2000" dirty="0">
                <a:latin typeface="Courier New" panose="02070309020205020404" pitchFamily="49" charset="0"/>
                <a:cs typeface="Courier New" panose="02070309020205020404" pitchFamily="49" charset="0"/>
              </a:rPr>
              <a:t>, x, unit))</a:t>
            </a:r>
          </a:p>
          <a:p>
            <a:pPr eaLnBrk="1" hangingPunct="1">
              <a:buFontTx/>
              <a:buNone/>
            </a:pPr>
            <a:r>
              <a:rPr lang="en-US" altLang="en-US" sz="2000" dirty="0">
                <a:latin typeface="Courier New" panose="02070309020205020404" pitchFamily="49" charset="0"/>
                <a:cs typeface="Courier New" panose="02070309020205020404" pitchFamily="49" charset="0"/>
              </a:rPr>
              <a:t>File </a:t>
            </a:r>
            <a:r>
              <a:rPr lang="en-US" altLang="en-US" sz="2000" dirty="0" err="1">
                <a:latin typeface="Courier New" panose="02070309020205020404" pitchFamily="49" charset="0"/>
                <a:cs typeface="Courier New" panose="02070309020205020404" pitchFamily="49" charset="0"/>
              </a:rPr>
              <a:t>trees.shp</a:t>
            </a:r>
            <a:r>
              <a:rPr lang="en-US" altLang="en-US" sz="2000" dirty="0">
                <a:latin typeface="Courier New" panose="02070309020205020404" pitchFamily="49" charset="0"/>
                <a:cs typeface="Courier New" panose="02070309020205020404" pitchFamily="49" charset="0"/>
              </a:rPr>
              <a:t> was buffered with a 5 miles buffer.</a:t>
            </a:r>
          </a:p>
        </p:txBody>
      </p:sp>
      <p:sp>
        <p:nvSpPr>
          <p:cNvPr id="58373" name="Text Box 7">
            <a:extLst>
              <a:ext uri="{FF2B5EF4-FFF2-40B4-BE49-F238E27FC236}">
                <a16:creationId xmlns:a16="http://schemas.microsoft.com/office/drawing/2014/main" id="{BA61AA80-B65C-62A5-F4AC-722D6271259C}"/>
              </a:ext>
            </a:extLst>
          </p:cNvPr>
          <p:cNvSpPr txBox="1">
            <a:spLocks noChangeArrowheads="1"/>
          </p:cNvSpPr>
          <p:nvPr/>
        </p:nvSpPr>
        <p:spPr bwMode="auto">
          <a:xfrm>
            <a:off x="1447800" y="2743200"/>
            <a:ext cx="2743200" cy="1614488"/>
          </a:xfrm>
          <a:prstGeom prst="rect">
            <a:avLst/>
          </a:prstGeom>
          <a:solidFill>
            <a:srgbClr val="FFFFCC"/>
          </a:solidFill>
          <a:ln w="9525">
            <a:solidFill>
              <a:srgbClr val="FF0066"/>
            </a:solidFill>
            <a:miter lim="800000"/>
            <a:headEnd/>
            <a:tailEnd/>
          </a:ln>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a:solidFill>
                  <a:srgbClr val="FF0066"/>
                </a:solidFill>
              </a:rPr>
              <a:t>%d	integer</a:t>
            </a:r>
          </a:p>
          <a:p>
            <a:pPr eaLnBrk="1" hangingPunct="1">
              <a:spcBef>
                <a:spcPct val="50000"/>
              </a:spcBef>
              <a:buFontTx/>
              <a:buNone/>
            </a:pPr>
            <a:r>
              <a:rPr lang="en-US" altLang="en-US" sz="1800" b="1">
                <a:solidFill>
                  <a:srgbClr val="FF0066"/>
                </a:solidFill>
              </a:rPr>
              <a:t>%s	string</a:t>
            </a:r>
          </a:p>
          <a:p>
            <a:pPr eaLnBrk="1" hangingPunct="1">
              <a:spcBef>
                <a:spcPct val="50000"/>
              </a:spcBef>
              <a:buFontTx/>
              <a:buNone/>
            </a:pPr>
            <a:r>
              <a:rPr lang="en-US" altLang="en-US" sz="1800" b="1">
                <a:solidFill>
                  <a:srgbClr val="FF0066"/>
                </a:solidFill>
              </a:rPr>
              <a:t>%f	float</a:t>
            </a:r>
          </a:p>
          <a:p>
            <a:pPr eaLnBrk="1" hangingPunct="1">
              <a:spcBef>
                <a:spcPct val="50000"/>
              </a:spcBef>
              <a:buFontTx/>
              <a:buNone/>
            </a:pPr>
            <a:r>
              <a:rPr lang="en-US" altLang="en-US" sz="1800" b="1">
                <a:solidFill>
                  <a:srgbClr val="FF0066"/>
                </a:solidFill>
              </a:rPr>
              <a:t>%.2f	two digits float</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a:extLst>
              <a:ext uri="{FF2B5EF4-FFF2-40B4-BE49-F238E27FC236}">
                <a16:creationId xmlns:a16="http://schemas.microsoft.com/office/drawing/2014/main" id="{281D1A85-F247-3C4A-5AF5-E384CFDA7BF1}"/>
              </a:ext>
            </a:extLst>
          </p:cNvPr>
          <p:cNvSpPr>
            <a:spLocks noGrp="1" noChangeArrowheads="1"/>
          </p:cNvSpPr>
          <p:nvPr>
            <p:ph type="title"/>
          </p:nvPr>
        </p:nvSpPr>
        <p:spPr/>
        <p:txBody>
          <a:bodyPr/>
          <a:lstStyle/>
          <a:p>
            <a:pPr eaLnBrk="1" hangingPunct="1"/>
            <a:r>
              <a:rPr lang="en-US" altLang="en-US" sz="3600"/>
              <a:t>Appendix: More old-school examples</a:t>
            </a:r>
          </a:p>
        </p:txBody>
      </p:sp>
      <p:sp>
        <p:nvSpPr>
          <p:cNvPr id="60420" name="Rectangle 8">
            <a:extLst>
              <a:ext uri="{FF2B5EF4-FFF2-40B4-BE49-F238E27FC236}">
                <a16:creationId xmlns:a16="http://schemas.microsoft.com/office/drawing/2014/main" id="{45B49010-CC78-CFAA-CA5B-2AE95D7C0B71}"/>
              </a:ext>
            </a:extLst>
          </p:cNvPr>
          <p:cNvSpPr>
            <a:spLocks noChangeArrowheads="1"/>
          </p:cNvSpPr>
          <p:nvPr/>
        </p:nvSpPr>
        <p:spPr bwMode="auto">
          <a:xfrm>
            <a:off x="76200" y="2209800"/>
            <a:ext cx="8763000" cy="4495800"/>
          </a:xfrm>
          <a:prstGeom prst="rect">
            <a:avLst/>
          </a:prstGeom>
          <a:solidFill>
            <a:schemeClr val="bg1"/>
          </a:solidFill>
          <a:ln w="9525">
            <a:solidFill>
              <a:schemeClr val="tx1"/>
            </a:solidFill>
            <a:miter lim="800000"/>
            <a:headEnd/>
            <a:tailEnd/>
          </a:ln>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209924" name="Rectangle 4">
            <a:extLst>
              <a:ext uri="{FF2B5EF4-FFF2-40B4-BE49-F238E27FC236}">
                <a16:creationId xmlns:a16="http://schemas.microsoft.com/office/drawing/2014/main" id="{5B667204-AF71-BED5-D008-B148DE841BDB}"/>
              </a:ext>
            </a:extLst>
          </p:cNvPr>
          <p:cNvSpPr>
            <a:spLocks noGrp="1" noChangeArrowheads="1"/>
          </p:cNvSpPr>
          <p:nvPr>
            <p:ph type="body" idx="1"/>
          </p:nvPr>
        </p:nvSpPr>
        <p:spPr>
          <a:xfrm>
            <a:off x="152400" y="762000"/>
            <a:ext cx="8686800" cy="6477000"/>
          </a:xfrm>
        </p:spPr>
        <p:txBody>
          <a:bodyPr/>
          <a:lstStyle/>
          <a:p>
            <a:pPr algn="ctr" eaLnBrk="1" hangingPunct="1">
              <a:buFontTx/>
              <a:buNone/>
            </a:pPr>
            <a:r>
              <a:rPr lang="en-US" altLang="en-US" sz="2400" b="1" dirty="0">
                <a:latin typeface="Comic Sans MS" panose="030F0702030302020204" pitchFamily="66" charset="0"/>
              </a:rPr>
              <a:t>"…</a:t>
            </a:r>
            <a:r>
              <a:rPr lang="en-US" altLang="en-US" sz="2400" b="1" dirty="0">
                <a:solidFill>
                  <a:srgbClr val="0000FF"/>
                </a:solidFill>
                <a:latin typeface="Comic Sans MS" panose="030F0702030302020204" pitchFamily="66" charset="0"/>
              </a:rPr>
              <a:t>%</a:t>
            </a:r>
            <a:r>
              <a:rPr lang="en-US" altLang="en-US" sz="2400" b="1" i="1" dirty="0">
                <a:latin typeface="Comic Sans MS" panose="030F0702030302020204" pitchFamily="66" charset="0"/>
              </a:rPr>
              <a:t>format</a:t>
            </a:r>
            <a:r>
              <a:rPr lang="en-US" altLang="en-US" sz="2400" b="1" dirty="0">
                <a:latin typeface="Comic Sans MS" panose="030F0702030302020204" pitchFamily="66" charset="0"/>
              </a:rPr>
              <a:t>…." </a:t>
            </a:r>
            <a:r>
              <a:rPr lang="en-US" altLang="en-US" sz="2400" b="1" dirty="0">
                <a:solidFill>
                  <a:srgbClr val="0000FF"/>
                </a:solidFill>
                <a:latin typeface="Comic Sans MS" panose="030F0702030302020204" pitchFamily="66" charset="0"/>
              </a:rPr>
              <a:t>%</a:t>
            </a:r>
            <a:r>
              <a:rPr lang="en-US" altLang="en-US" sz="2400" b="1" dirty="0">
                <a:latin typeface="Comic Sans MS" panose="030F0702030302020204" pitchFamily="66" charset="0"/>
              </a:rPr>
              <a:t> (</a:t>
            </a:r>
            <a:r>
              <a:rPr lang="en-US" altLang="en-US" sz="2400" b="1" i="1" dirty="0" err="1">
                <a:latin typeface="Comic Sans MS" panose="030F0702030302020204" pitchFamily="66" charset="0"/>
              </a:rPr>
              <a:t>what_to_format</a:t>
            </a:r>
            <a:r>
              <a:rPr lang="en-US" altLang="en-US" sz="2400" b="1" dirty="0">
                <a:latin typeface="Comic Sans MS" panose="030F0702030302020204" pitchFamily="66" charset="0"/>
              </a:rPr>
              <a:t>)</a:t>
            </a:r>
          </a:p>
          <a:p>
            <a:pPr eaLnBrk="1" hangingPunct="1">
              <a:buFontTx/>
              <a:buNone/>
            </a:pPr>
            <a:endParaRPr lang="en-US" altLang="en-US" sz="16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r>
              <a:rPr lang="en-US" altLang="en-US" sz="1600" dirty="0" err="1">
                <a:latin typeface="Courier New" panose="02070309020205020404" pitchFamily="49" charset="0"/>
                <a:cs typeface="Courier New" panose="02070309020205020404" pitchFamily="49" charset="0"/>
              </a:rPr>
              <a:t>num_parsels</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500</a:t>
            </a:r>
          </a:p>
          <a:p>
            <a:pPr eaLnBrk="1" hangingPunct="1">
              <a:buFontTx/>
              <a:buNone/>
            </a:pPr>
            <a:r>
              <a:rPr lang="en-US" altLang="en-US" sz="1600" dirty="0" err="1">
                <a:latin typeface="Courier New" panose="02070309020205020404" pitchFamily="49" charset="0"/>
                <a:cs typeface="Courier New" panose="02070309020205020404" pitchFamily="49" charset="0"/>
              </a:rPr>
              <a:t>my_polygon</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"RTP"</a:t>
            </a:r>
          </a:p>
          <a:p>
            <a:pPr eaLnBrk="1" hangingPunct="1">
              <a:buFontTx/>
              <a:buNone/>
            </a:pPr>
            <a:r>
              <a:rPr lang="en-US" altLang="en-US" sz="1600" dirty="0">
                <a:latin typeface="Courier New" panose="02070309020205020404" pitchFamily="49" charset="0"/>
                <a:cs typeface="Courier New" panose="02070309020205020404" pitchFamily="49" charset="0"/>
              </a:rPr>
              <a:t>sentence</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"%d parcels intersect with %s</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err="1">
                <a:solidFill>
                  <a:srgbClr val="0000FF"/>
                </a:solidFill>
                <a:latin typeface="Courier New" panose="02070309020205020404" pitchFamily="49" charset="0"/>
                <a:cs typeface="Courier New" panose="02070309020205020404" pitchFamily="49" charset="0"/>
              </a:rPr>
              <a:t>num_parsels,my_polygon</a:t>
            </a:r>
            <a:r>
              <a:rPr lang="en-US" altLang="en-US" sz="1600" dirty="0">
                <a:solidFill>
                  <a:srgbClr val="0000FF"/>
                </a:solidFill>
                <a:latin typeface="Courier New" panose="02070309020205020404" pitchFamily="49" charset="0"/>
                <a:cs typeface="Courier New" panose="02070309020205020404" pitchFamily="49" charset="0"/>
              </a:rPr>
              <a:t>)</a:t>
            </a:r>
          </a:p>
          <a:p>
            <a:pPr eaLnBrk="1" hangingPunct="1">
              <a:buFontTx/>
              <a:buNone/>
            </a:pPr>
            <a:r>
              <a:rPr lang="en-US" altLang="en-US" sz="1600" dirty="0">
                <a:solidFill>
                  <a:srgbClr val="0000FF"/>
                </a:solidFill>
                <a:latin typeface="Courier New" panose="02070309020205020404" pitchFamily="49" charset="0"/>
                <a:cs typeface="Courier New" panose="02070309020205020404" pitchFamily="49" charset="0"/>
              </a:rPr>
              <a:t>print </a:t>
            </a:r>
            <a:r>
              <a:rPr lang="en-US" altLang="en-US" sz="1600" dirty="0">
                <a:latin typeface="Courier New" panose="02070309020205020404" pitchFamily="49" charset="0"/>
                <a:cs typeface="Courier New" panose="02070309020205020404" pitchFamily="49" charset="0"/>
              </a:rPr>
              <a:t>sentence</a:t>
            </a:r>
          </a:p>
          <a:p>
            <a:pPr eaLnBrk="1" hangingPunct="1">
              <a:buFontTx/>
              <a:buNone/>
            </a:pPr>
            <a:r>
              <a:rPr lang="en-US" altLang="en-US" sz="1600" dirty="0">
                <a:latin typeface="Courier New" panose="02070309020205020404" pitchFamily="49" charset="0"/>
                <a:cs typeface="Courier New" panose="02070309020205020404" pitchFamily="49" charset="0"/>
              </a:rPr>
              <a:t>&gt;&gt;&gt;</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500 parcels intersect with RTP</a:t>
            </a:r>
          </a:p>
          <a:p>
            <a:pPr eaLnBrk="1" hangingPunct="1">
              <a:buFontTx/>
              <a:buNone/>
            </a:pPr>
            <a:endParaRPr lang="en-US" altLang="en-US" sz="16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600" dirty="0">
                <a:solidFill>
                  <a:srgbClr val="0000FF"/>
                </a:solidFill>
                <a:latin typeface="Courier New" panose="02070309020205020404" pitchFamily="49" charset="0"/>
                <a:cs typeface="Courier New" panose="02070309020205020404" pitchFamily="49" charset="0"/>
              </a:rPr>
              <a:t>print</a:t>
            </a:r>
            <a:r>
              <a:rPr lang="en-US" altLang="en-US" sz="1600" dirty="0">
                <a:latin typeface="Courier New" panose="02070309020205020404" pitchFamily="49" charset="0"/>
                <a:cs typeface="Courier New" panose="02070309020205020404" pitchFamily="49" charset="0"/>
              </a:rPr>
              <a:t> </a:t>
            </a:r>
            <a:r>
              <a:rPr lang="en-US" altLang="en-US" sz="1600" dirty="0" err="1">
                <a:latin typeface="Courier New" panose="02070309020205020404" pitchFamily="49" charset="0"/>
                <a:cs typeface="Courier New" panose="02070309020205020404" pitchFamily="49" charset="0"/>
              </a:rPr>
              <a:t>num_parsels</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"parcels intersect with"</a:t>
            </a:r>
            <a:r>
              <a:rPr lang="en-US" altLang="en-US" sz="1600" dirty="0">
                <a:latin typeface="Courier New" panose="02070309020205020404" pitchFamily="49" charset="0"/>
                <a:cs typeface="Courier New" panose="02070309020205020404" pitchFamily="49" charset="0"/>
              </a:rPr>
              <a:t>,</a:t>
            </a:r>
            <a:r>
              <a:rPr lang="en-US" altLang="en-US" sz="1600" dirty="0" err="1">
                <a:latin typeface="Courier New" panose="02070309020205020404" pitchFamily="49" charset="0"/>
                <a:cs typeface="Courier New" panose="02070309020205020404" pitchFamily="49" charset="0"/>
              </a:rPr>
              <a:t>my_polygon</a:t>
            </a:r>
            <a:endParaRPr lang="en-US" altLang="en-US" sz="2000" dirty="0">
              <a:latin typeface="Courier New" panose="02070309020205020404" pitchFamily="49" charset="0"/>
              <a:cs typeface="Courier New" panose="02070309020205020404" pitchFamily="49" charset="0"/>
            </a:endParaRPr>
          </a:p>
          <a:p>
            <a:pPr eaLnBrk="1" hangingPunct="1">
              <a:buFontTx/>
              <a:buNone/>
            </a:pPr>
            <a:r>
              <a:rPr lang="en-US" altLang="en-US" sz="1600" dirty="0">
                <a:latin typeface="Courier New" panose="02070309020205020404" pitchFamily="49" charset="0"/>
                <a:cs typeface="Courier New" panose="02070309020205020404" pitchFamily="49" charset="0"/>
              </a:rPr>
              <a:t>&gt;&gt;&gt;</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500 parcels intersect with RTP</a:t>
            </a:r>
          </a:p>
          <a:p>
            <a:pPr eaLnBrk="1" hangingPunct="1">
              <a:buFontTx/>
              <a:buNone/>
            </a:pPr>
            <a:endParaRPr lang="en-US" altLang="en-US" sz="1600" dirty="0">
              <a:latin typeface="Courier New" panose="02070309020205020404" pitchFamily="49" charset="0"/>
              <a:cs typeface="Courier New" panose="02070309020205020404" pitchFamily="49" charset="0"/>
            </a:endParaRPr>
          </a:p>
          <a:p>
            <a:pPr eaLnBrk="1" hangingPunct="1">
              <a:buFontTx/>
              <a:buNone/>
            </a:pPr>
            <a:r>
              <a:rPr lang="en-US" altLang="en-US" sz="1600" dirty="0">
                <a:latin typeface="Courier New" panose="02070309020205020404" pitchFamily="49" charset="0"/>
                <a:cs typeface="Courier New" panose="02070309020205020404" pitchFamily="49" charset="0"/>
              </a:rPr>
              <a:t>sentence = </a:t>
            </a:r>
            <a:r>
              <a:rPr lang="en-US" altLang="en-US" sz="1600" dirty="0" err="1">
                <a:latin typeface="Courier New" panose="02070309020205020404" pitchFamily="49" charset="0"/>
                <a:cs typeface="Courier New" panose="02070309020205020404" pitchFamily="49" charset="0"/>
              </a:rPr>
              <a:t>num_parsels</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"parcels intersect with"</a:t>
            </a:r>
            <a:r>
              <a:rPr lang="en-US" altLang="en-US" sz="1600" dirty="0">
                <a:latin typeface="Courier New" panose="02070309020205020404" pitchFamily="49" charset="0"/>
                <a:cs typeface="Courier New" panose="02070309020205020404" pitchFamily="49" charset="0"/>
              </a:rPr>
              <a:t>,</a:t>
            </a:r>
            <a:r>
              <a:rPr lang="en-US" altLang="en-US" sz="1600" dirty="0" err="1">
                <a:latin typeface="Courier New" panose="02070309020205020404" pitchFamily="49" charset="0"/>
                <a:cs typeface="Courier New" panose="02070309020205020404" pitchFamily="49" charset="0"/>
              </a:rPr>
              <a:t>my_polygon</a:t>
            </a:r>
            <a:endParaRPr lang="en-US" altLang="en-US" sz="1600" dirty="0">
              <a:latin typeface="Courier New" panose="02070309020205020404" pitchFamily="49" charset="0"/>
              <a:cs typeface="Courier New" panose="02070309020205020404" pitchFamily="49" charset="0"/>
            </a:endParaRPr>
          </a:p>
          <a:p>
            <a:pPr eaLnBrk="1" hangingPunct="1">
              <a:buFontTx/>
              <a:buNone/>
            </a:pPr>
            <a:r>
              <a:rPr lang="en-US" altLang="en-US" sz="1600" dirty="0">
                <a:solidFill>
                  <a:srgbClr val="0000FF"/>
                </a:solidFill>
                <a:latin typeface="Courier New" panose="02070309020205020404" pitchFamily="49" charset="0"/>
                <a:cs typeface="Courier New" panose="02070309020205020404" pitchFamily="49" charset="0"/>
              </a:rPr>
              <a:t>print</a:t>
            </a:r>
            <a:r>
              <a:rPr lang="en-US" altLang="en-US" sz="1600" dirty="0">
                <a:latin typeface="Courier New" panose="02070309020205020404" pitchFamily="49" charset="0"/>
                <a:cs typeface="Courier New" panose="02070309020205020404" pitchFamily="49" charset="0"/>
              </a:rPr>
              <a:t> sentence</a:t>
            </a:r>
            <a:endParaRPr lang="en-US" altLang="en-US" sz="16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600" dirty="0">
                <a:latin typeface="Courier New" panose="02070309020205020404" pitchFamily="49" charset="0"/>
                <a:cs typeface="Courier New" panose="02070309020205020404" pitchFamily="49" charset="0"/>
              </a:rPr>
              <a:t>&gt;&gt;&gt;(5, 'parcels intersect with', 'selected region')</a:t>
            </a:r>
          </a:p>
        </p:txBody>
      </p:sp>
      <p:sp>
        <p:nvSpPr>
          <p:cNvPr id="60422" name="Text Box 6">
            <a:extLst>
              <a:ext uri="{FF2B5EF4-FFF2-40B4-BE49-F238E27FC236}">
                <a16:creationId xmlns:a16="http://schemas.microsoft.com/office/drawing/2014/main" id="{17B3BBAF-BCFF-5A00-FB41-939D9A740850}"/>
              </a:ext>
            </a:extLst>
          </p:cNvPr>
          <p:cNvSpPr txBox="1">
            <a:spLocks noChangeArrowheads="1"/>
          </p:cNvSpPr>
          <p:nvPr/>
        </p:nvSpPr>
        <p:spPr bwMode="auto">
          <a:xfrm>
            <a:off x="1295400" y="1295400"/>
            <a:ext cx="6629400" cy="788988"/>
          </a:xfrm>
          <a:prstGeom prst="rect">
            <a:avLst/>
          </a:prstGeom>
          <a:solidFill>
            <a:srgbClr val="FFFFCC"/>
          </a:solidFill>
          <a:ln w="9525">
            <a:solidFill>
              <a:srgbClr val="FF0066"/>
            </a:solidFill>
            <a:miter lim="800000"/>
            <a:headEnd/>
            <a:tailEnd/>
          </a:ln>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a:solidFill>
                  <a:srgbClr val="FF0066"/>
                </a:solidFill>
              </a:rPr>
              <a:t>%d	integer</a:t>
            </a:r>
          </a:p>
          <a:p>
            <a:pPr eaLnBrk="1" hangingPunct="1">
              <a:spcBef>
                <a:spcPct val="50000"/>
              </a:spcBef>
              <a:buFontTx/>
              <a:buNone/>
            </a:pPr>
            <a:r>
              <a:rPr lang="en-US" altLang="en-US" sz="1800" b="1">
                <a:solidFill>
                  <a:srgbClr val="FF0066"/>
                </a:solidFill>
              </a:rPr>
              <a:t>%s	string</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09924">
                                            <p:txEl>
                                              <p:pRg st="8" end="8"/>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09924">
                                            <p:txEl>
                                              <p:pRg st="11" end="1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0992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2">
            <a:extLst>
              <a:ext uri="{FF2B5EF4-FFF2-40B4-BE49-F238E27FC236}">
                <a16:creationId xmlns:a16="http://schemas.microsoft.com/office/drawing/2014/main" id="{3B0DCDD7-2BFC-4C96-5F3D-61C4A896751B}"/>
              </a:ext>
            </a:extLst>
          </p:cNvPr>
          <p:cNvSpPr>
            <a:spLocks noGrp="1" noChangeArrowheads="1"/>
          </p:cNvSpPr>
          <p:nvPr>
            <p:ph type="body" idx="1"/>
          </p:nvPr>
        </p:nvSpPr>
        <p:spPr>
          <a:xfrm>
            <a:off x="457200" y="762000"/>
            <a:ext cx="8229600" cy="6477000"/>
          </a:xfrm>
        </p:spPr>
        <p:txBody>
          <a:bodyPr/>
          <a:lstStyle/>
          <a:p>
            <a:pPr eaLnBrk="1" hangingPunct="1">
              <a:defRPr/>
            </a:pPr>
            <a:r>
              <a:rPr lang="en-US" altLang="en-US" sz="2400" dirty="0"/>
              <a:t>String ends where it finds the first matching quote.</a:t>
            </a:r>
          </a:p>
          <a:p>
            <a:pPr lvl="1" eaLnBrk="1" hangingPunct="1">
              <a:defRPr/>
            </a:pPr>
            <a:r>
              <a:rPr lang="en-US" altLang="en-US" sz="1800" dirty="0">
                <a:latin typeface="Courier New" panose="02070309020205020404" pitchFamily="49" charset="0"/>
                <a:cs typeface="Courier New" panose="02070309020205020404" pitchFamily="49" charset="0"/>
              </a:rPr>
              <a:t>&gt;&gt;&gt; 'doesn't'</a:t>
            </a:r>
          </a:p>
          <a:p>
            <a:pPr lvl="1" eaLnBrk="1" hangingPunct="1">
              <a:defRPr/>
            </a:pPr>
            <a:r>
              <a:rPr lang="en-US" altLang="en-US" sz="1800" dirty="0">
                <a:solidFill>
                  <a:srgbClr val="FF3300"/>
                </a:solidFill>
                <a:latin typeface="Courier New" panose="02070309020205020404" pitchFamily="49" charset="0"/>
                <a:cs typeface="Courier New" panose="02070309020205020404" pitchFamily="49" charset="0"/>
              </a:rPr>
              <a:t>'doesn't'</a:t>
            </a:r>
          </a:p>
          <a:p>
            <a:pPr lvl="1" eaLnBrk="1" hangingPunct="1">
              <a:defRPr/>
            </a:pPr>
            <a:r>
              <a:rPr lang="en-US" altLang="en-US" sz="1800" dirty="0">
                <a:solidFill>
                  <a:srgbClr val="FF3300"/>
                </a:solidFill>
                <a:latin typeface="Courier New" panose="02070309020205020404" pitchFamily="49" charset="0"/>
                <a:cs typeface="Courier New" panose="02070309020205020404" pitchFamily="49" charset="0"/>
              </a:rPr>
              <a:t>       ^</a:t>
            </a:r>
          </a:p>
          <a:p>
            <a:pPr lvl="1" eaLnBrk="1" hangingPunct="1">
              <a:defRPr/>
            </a:pPr>
            <a:r>
              <a:rPr lang="en-US" altLang="en-US" sz="1800" dirty="0">
                <a:solidFill>
                  <a:srgbClr val="FF3300"/>
                </a:solidFill>
                <a:latin typeface="Courier New" panose="02070309020205020404" pitchFamily="49" charset="0"/>
                <a:cs typeface="Courier New" panose="02070309020205020404" pitchFamily="49" charset="0"/>
              </a:rPr>
              <a:t>Traceback (  File "&lt;interactive input&gt;", line 1    'doesn't'           </a:t>
            </a:r>
          </a:p>
          <a:p>
            <a:pPr lvl="1" eaLnBrk="1" hangingPunct="1">
              <a:defRPr/>
            </a:pPr>
            <a:r>
              <a:rPr lang="en-US" altLang="en-US" sz="1800" dirty="0" err="1">
                <a:solidFill>
                  <a:srgbClr val="FF3300"/>
                </a:solidFill>
                <a:latin typeface="Courier New" panose="02070309020205020404" pitchFamily="49" charset="0"/>
                <a:cs typeface="Courier New" panose="02070309020205020404" pitchFamily="49" charset="0"/>
              </a:rPr>
              <a:t>SyntaxError</a:t>
            </a:r>
            <a:r>
              <a:rPr lang="en-US" altLang="en-US" sz="1800" dirty="0">
                <a:solidFill>
                  <a:srgbClr val="FF3300"/>
                </a:solidFill>
                <a:latin typeface="Courier New" panose="02070309020205020404" pitchFamily="49" charset="0"/>
                <a:cs typeface="Courier New" panose="02070309020205020404" pitchFamily="49" charset="0"/>
              </a:rPr>
              <a:t>: invalid syntax</a:t>
            </a:r>
          </a:p>
          <a:p>
            <a:pPr eaLnBrk="1" hangingPunct="1">
              <a:defRPr/>
            </a:pPr>
            <a:r>
              <a:rPr lang="en-US" altLang="en-US" sz="2400" dirty="0"/>
              <a:t>Use \ or combination of </a:t>
            </a:r>
            <a:r>
              <a:rPr lang="en-US" altLang="en-US" sz="2400" dirty="0">
                <a:latin typeface="Courier New" panose="02070309020205020404" pitchFamily="49" charset="0"/>
                <a:cs typeface="Courier New" panose="02070309020205020404" pitchFamily="49" charset="0"/>
              </a:rPr>
              <a:t>'</a:t>
            </a:r>
            <a:r>
              <a:rPr lang="en-US" altLang="en-US" sz="2400" dirty="0"/>
              <a:t> and </a:t>
            </a:r>
            <a:r>
              <a:rPr lang="en-US" altLang="en-US" sz="2400" dirty="0">
                <a:latin typeface="Courier New" panose="02070309020205020404" pitchFamily="49" charset="0"/>
                <a:cs typeface="Courier New" panose="02070309020205020404" pitchFamily="49" charset="0"/>
              </a:rPr>
              <a:t>"</a:t>
            </a:r>
            <a:r>
              <a:rPr lang="en-US" altLang="en-US" sz="2400" dirty="0"/>
              <a:t> to make a string which contains quotes.</a:t>
            </a:r>
          </a:p>
          <a:p>
            <a:pPr eaLnBrk="1" hangingPunct="1">
              <a:defRPr/>
            </a:pPr>
            <a:r>
              <a:rPr lang="en-US" altLang="en-US" sz="2400" dirty="0"/>
              <a:t>Escape from the inside quotation mark with a backslash with an escape sequence \' or \</a:t>
            </a:r>
            <a:r>
              <a:rPr lang="en-US" altLang="en-US" sz="2400" dirty="0">
                <a:latin typeface="Courier New" panose="02070309020205020404" pitchFamily="49" charset="0"/>
                <a:cs typeface="Courier New" panose="02070309020205020404" pitchFamily="49" charset="0"/>
              </a:rPr>
              <a:t>"</a:t>
            </a:r>
            <a:endParaRPr lang="en-US" altLang="en-US" sz="2400" dirty="0"/>
          </a:p>
          <a:p>
            <a:pPr lvl="1" eaLnBrk="1" hangingPunct="1">
              <a:defRPr/>
            </a:pPr>
            <a:endParaRPr lang="en-US" altLang="en-US" sz="100" dirty="0"/>
          </a:p>
          <a:p>
            <a:pPr lvl="1" eaLnBrk="1" hangingPunct="1">
              <a:defRPr/>
            </a:pPr>
            <a:endParaRPr lang="en-US" altLang="en-US" sz="100" dirty="0">
              <a:latin typeface="Courier New" panose="02070309020205020404" pitchFamily="49" charset="0"/>
              <a:cs typeface="Courier New" panose="02070309020205020404" pitchFamily="49" charset="0"/>
            </a:endParaRPr>
          </a:p>
          <a:p>
            <a:pPr marL="0" indent="0" eaLnBrk="1" hangingPunct="1">
              <a:buFontTx/>
              <a:buNone/>
              <a:defRPr/>
            </a:pPr>
            <a:r>
              <a:rPr lang="en-US" altLang="en-US" sz="1800" dirty="0">
                <a:latin typeface="Courier New" panose="02070309020205020404" pitchFamily="49" charset="0"/>
                <a:cs typeface="Courier New" panose="02070309020205020404" pitchFamily="49" charset="0"/>
              </a:rPr>
              <a:t>      &gt;&gt;&gt; </a:t>
            </a:r>
            <a:r>
              <a:rPr lang="en-US" altLang="en-US" sz="1800" dirty="0"/>
              <a:t>'</a:t>
            </a:r>
            <a:r>
              <a:rPr lang="en-US" altLang="en-US" sz="1800" dirty="0" err="1">
                <a:latin typeface="Courier New" panose="02070309020205020404" pitchFamily="49" charset="0"/>
                <a:cs typeface="Courier New" panose="02070309020205020404" pitchFamily="49" charset="0"/>
              </a:rPr>
              <a:t>doesn</a:t>
            </a:r>
            <a:r>
              <a:rPr lang="en-US" altLang="en-US" sz="1800" dirty="0">
                <a:latin typeface="Courier New" panose="02070309020205020404" pitchFamily="49" charset="0"/>
                <a:cs typeface="Courier New" panose="02070309020205020404" pitchFamily="49" charset="0"/>
              </a:rPr>
              <a:t>\</a:t>
            </a:r>
            <a:r>
              <a:rPr lang="en-US" altLang="en-US" sz="1800" dirty="0"/>
              <a:t>'</a:t>
            </a:r>
            <a:r>
              <a:rPr lang="en-US" altLang="en-US" sz="1800" dirty="0">
                <a:latin typeface="Courier New" panose="02070309020205020404" pitchFamily="49" charset="0"/>
                <a:cs typeface="Courier New" panose="02070309020205020404" pitchFamily="49" charset="0"/>
              </a:rPr>
              <a:t>t</a:t>
            </a:r>
            <a:r>
              <a:rPr lang="en-US" altLang="en-US" sz="1800" dirty="0"/>
              <a:t>'</a:t>
            </a:r>
            <a:endParaRPr lang="en-US" altLang="en-US" sz="1800" dirty="0">
              <a:latin typeface="Courier New" panose="02070309020205020404" pitchFamily="49" charset="0"/>
              <a:cs typeface="Courier New" panose="02070309020205020404" pitchFamily="49" charset="0"/>
            </a:endParaRPr>
          </a:p>
          <a:p>
            <a:pPr marL="0" indent="0" eaLnBrk="1" hangingPunct="1">
              <a:buFontTx/>
              <a:buNone/>
              <a:defRPr/>
            </a:pPr>
            <a:r>
              <a:rPr lang="en-US" altLang="en-US" sz="1800" dirty="0">
                <a:latin typeface="Courier New" panose="02070309020205020404" pitchFamily="49" charset="0"/>
                <a:cs typeface="Courier New" panose="02070309020205020404" pitchFamily="49" charset="0"/>
              </a:rPr>
              <a:t>   "doesn</a:t>
            </a:r>
            <a:r>
              <a:rPr lang="en-US" altLang="en-US" sz="1800" dirty="0"/>
              <a:t>'</a:t>
            </a:r>
            <a:r>
              <a:rPr lang="en-US" altLang="en-US" sz="1800" dirty="0">
                <a:latin typeface="Courier New" panose="02070309020205020404" pitchFamily="49" charset="0"/>
                <a:cs typeface="Courier New" panose="02070309020205020404" pitchFamily="49" charset="0"/>
              </a:rPr>
              <a:t>t"</a:t>
            </a:r>
          </a:p>
          <a:p>
            <a:pPr lvl="1" eaLnBrk="1" hangingPunct="1">
              <a:defRPr/>
            </a:pPr>
            <a:endParaRPr lang="en-US" altLang="en-US" sz="1800" dirty="0">
              <a:solidFill>
                <a:srgbClr val="FF3300"/>
              </a:solidFill>
            </a:endParaRPr>
          </a:p>
          <a:p>
            <a:pPr eaLnBrk="1" hangingPunct="1">
              <a:buFont typeface="Arial" panose="020B0604020202020204" pitchFamily="34" charset="0"/>
              <a:buChar char="•"/>
              <a:defRPr/>
            </a:pPr>
            <a:r>
              <a:rPr lang="en-US" altLang="en-US" sz="2200" dirty="0"/>
              <a:t>How would you would fix this one?</a:t>
            </a:r>
          </a:p>
          <a:p>
            <a:pPr lvl="1" eaLnBrk="1" hangingPunct="1">
              <a:defRPr/>
            </a:pPr>
            <a:r>
              <a:rPr lang="en-US" altLang="en-US" sz="1800" dirty="0">
                <a:latin typeface="Courier New" panose="02070309020205020404" pitchFamily="49" charset="0"/>
                <a:cs typeface="Courier New" panose="02070309020205020404" pitchFamily="49" charset="0"/>
              </a:rPr>
              <a:t>&gt;&gt;&gt; "He said, "I love GIS""</a:t>
            </a:r>
          </a:p>
        </p:txBody>
      </p:sp>
      <p:sp>
        <p:nvSpPr>
          <p:cNvPr id="62468" name="Rectangle 3">
            <a:extLst>
              <a:ext uri="{FF2B5EF4-FFF2-40B4-BE49-F238E27FC236}">
                <a16:creationId xmlns:a16="http://schemas.microsoft.com/office/drawing/2014/main" id="{24DE10CF-7AE1-CCB3-2326-2E1D2961CCC0}"/>
              </a:ext>
            </a:extLst>
          </p:cNvPr>
          <p:cNvSpPr>
            <a:spLocks noGrp="1" noChangeArrowheads="1"/>
          </p:cNvSpPr>
          <p:nvPr>
            <p:ph type="title"/>
          </p:nvPr>
        </p:nvSpPr>
        <p:spPr/>
        <p:txBody>
          <a:bodyPr/>
          <a:lstStyle/>
          <a:p>
            <a:pPr eaLnBrk="1" hangingPunct="1"/>
            <a:r>
              <a:rPr lang="en-US" altLang="en-US" sz="3200"/>
              <a:t>Appendix: Escaping the quotation marks</a:t>
            </a:r>
            <a:endParaRPr lang="en-US" altLang="en-US" sz="3200">
              <a:solidFill>
                <a:srgbClr val="0000FF"/>
              </a:solidFill>
              <a:latin typeface="Comic Sans MS" panose="030F0702030302020204" pitchFamily="66" charset="0"/>
            </a:endParaRPr>
          </a:p>
        </p:txBody>
      </p:sp>
      <p:sp>
        <p:nvSpPr>
          <p:cNvPr id="62469" name="Text Box 4">
            <a:extLst>
              <a:ext uri="{FF2B5EF4-FFF2-40B4-BE49-F238E27FC236}">
                <a16:creationId xmlns:a16="http://schemas.microsoft.com/office/drawing/2014/main" id="{56307291-4069-6FC6-AAA9-1E0C76331C92}"/>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pic>
        <p:nvPicPr>
          <p:cNvPr id="62470" name="Picture 5">
            <a:extLst>
              <a:ext uri="{FF2B5EF4-FFF2-40B4-BE49-F238E27FC236}">
                <a16:creationId xmlns:a16="http://schemas.microsoft.com/office/drawing/2014/main" id="{7C4B5312-5BD9-B37A-71AE-74BC703986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0313" t="53125" r="66562" b="22656"/>
          <a:stretch>
            <a:fillRect/>
          </a:stretch>
        </p:blipFill>
        <p:spPr bwMode="auto">
          <a:xfrm>
            <a:off x="6438900" y="4802188"/>
            <a:ext cx="2514600" cy="185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2">
            <a:extLst>
              <a:ext uri="{FF2B5EF4-FFF2-40B4-BE49-F238E27FC236}">
                <a16:creationId xmlns:a16="http://schemas.microsoft.com/office/drawing/2014/main" id="{9623DB63-B5C0-BC38-7BBF-19C7F9B6CCDA}"/>
              </a:ext>
            </a:extLst>
          </p:cNvPr>
          <p:cNvSpPr>
            <a:spLocks noGrp="1" noChangeArrowheads="1"/>
          </p:cNvSpPr>
          <p:nvPr>
            <p:ph type="title"/>
          </p:nvPr>
        </p:nvSpPr>
        <p:spPr/>
        <p:txBody>
          <a:bodyPr/>
          <a:lstStyle/>
          <a:p>
            <a:pPr eaLnBrk="1" hangingPunct="1"/>
            <a:r>
              <a:rPr lang="en-US" altLang="en-US" sz="3600"/>
              <a:t>Appendix: Operations</a:t>
            </a:r>
          </a:p>
        </p:txBody>
      </p:sp>
      <p:sp>
        <p:nvSpPr>
          <p:cNvPr id="275459" name="Rectangle 3">
            <a:extLst>
              <a:ext uri="{FF2B5EF4-FFF2-40B4-BE49-F238E27FC236}">
                <a16:creationId xmlns:a16="http://schemas.microsoft.com/office/drawing/2014/main" id="{99496AE3-314D-6234-D17A-2DAA97C4F571}"/>
              </a:ext>
            </a:extLst>
          </p:cNvPr>
          <p:cNvSpPr>
            <a:spLocks noGrp="1" noChangeArrowheads="1"/>
          </p:cNvSpPr>
          <p:nvPr>
            <p:ph type="body" idx="1"/>
          </p:nvPr>
        </p:nvSpPr>
        <p:spPr/>
        <p:txBody>
          <a:bodyPr/>
          <a:lstStyle/>
          <a:p>
            <a:pPr eaLnBrk="1" hangingPunct="1">
              <a:lnSpc>
                <a:spcPct val="90000"/>
              </a:lnSpc>
            </a:pPr>
            <a:r>
              <a:rPr lang="en-US" altLang="en-US"/>
              <a:t>&gt;&gt;&gt; x = 1 # What type is x? </a:t>
            </a:r>
            <a:endParaRPr lang="en-US" altLang="en-US">
              <a:solidFill>
                <a:srgbClr val="996600"/>
              </a:solidFill>
            </a:endParaRPr>
          </a:p>
          <a:p>
            <a:pPr eaLnBrk="1" hangingPunct="1">
              <a:lnSpc>
                <a:spcPct val="90000"/>
              </a:lnSpc>
            </a:pPr>
            <a:r>
              <a:rPr lang="en-US" altLang="en-US"/>
              <a:t>How can I make x a float?</a:t>
            </a:r>
          </a:p>
          <a:p>
            <a:pPr eaLnBrk="1" hangingPunct="1">
              <a:lnSpc>
                <a:spcPct val="90000"/>
              </a:lnSpc>
              <a:buFontTx/>
              <a:buNone/>
            </a:pPr>
            <a:r>
              <a:rPr lang="en-US" altLang="en-US">
                <a:solidFill>
                  <a:srgbClr val="996600"/>
                </a:solidFill>
              </a:rPr>
              <a:t>x = 1.0 or x = float(x) #This casts x to a float</a:t>
            </a:r>
          </a:p>
          <a:p>
            <a:pPr eaLnBrk="1" hangingPunct="1">
              <a:lnSpc>
                <a:spcPct val="90000"/>
              </a:lnSpc>
            </a:pPr>
            <a:r>
              <a:rPr lang="en-US" altLang="en-US"/>
              <a:t>What is kind of statement is x = 1?</a:t>
            </a:r>
          </a:p>
          <a:p>
            <a:pPr eaLnBrk="1" hangingPunct="1">
              <a:lnSpc>
                <a:spcPct val="90000"/>
              </a:lnSpc>
              <a:buFontTx/>
              <a:buNone/>
            </a:pPr>
            <a:r>
              <a:rPr lang="en-US" altLang="en-US">
                <a:solidFill>
                  <a:srgbClr val="996600"/>
                </a:solidFill>
              </a:rPr>
              <a:t>An assignment statement</a:t>
            </a:r>
          </a:p>
          <a:p>
            <a:pPr eaLnBrk="1" hangingPunct="1">
              <a:lnSpc>
                <a:spcPct val="90000"/>
              </a:lnSpc>
            </a:pPr>
            <a:r>
              <a:rPr lang="en-US" altLang="en-US"/>
              <a:t>What kind of statement is x == 1?</a:t>
            </a:r>
          </a:p>
          <a:p>
            <a:pPr eaLnBrk="1" hangingPunct="1">
              <a:lnSpc>
                <a:spcPct val="90000"/>
              </a:lnSpc>
              <a:buFontTx/>
              <a:buNone/>
            </a:pPr>
            <a:r>
              <a:rPr lang="en-US" altLang="en-US">
                <a:solidFill>
                  <a:srgbClr val="996600"/>
                </a:solidFill>
              </a:rPr>
              <a:t>A conditional statement</a:t>
            </a:r>
          </a:p>
          <a:p>
            <a:pPr eaLnBrk="1" hangingPunct="1">
              <a:lnSpc>
                <a:spcPct val="90000"/>
              </a:lnSpc>
            </a:pPr>
            <a:r>
              <a:rPr lang="en-US" altLang="en-US"/>
              <a:t>x = y #What result does this yield?</a:t>
            </a:r>
          </a:p>
          <a:p>
            <a:pPr eaLnBrk="1" hangingPunct="1">
              <a:lnSpc>
                <a:spcPct val="90000"/>
              </a:lnSpc>
              <a:buFontTx/>
              <a:buNone/>
            </a:pPr>
            <a:r>
              <a:rPr lang="en-US" altLang="en-US">
                <a:solidFill>
                  <a:srgbClr val="996600"/>
                </a:solidFill>
              </a:rPr>
              <a:t>If y is defined, it sets x equal to y.  If not, it throws an exception.</a:t>
            </a:r>
          </a:p>
        </p:txBody>
      </p:sp>
      <p:sp>
        <p:nvSpPr>
          <p:cNvPr id="275460" name="Text Box 4">
            <a:extLst>
              <a:ext uri="{FF2B5EF4-FFF2-40B4-BE49-F238E27FC236}">
                <a16:creationId xmlns:a16="http://schemas.microsoft.com/office/drawing/2014/main" id="{C5F04474-3F3A-BAD5-8E74-79AED8376629}"/>
              </a:ext>
            </a:extLst>
          </p:cNvPr>
          <p:cNvSpPr txBox="1">
            <a:spLocks noChangeArrowheads="1"/>
          </p:cNvSpPr>
          <p:nvPr/>
        </p:nvSpPr>
        <p:spPr bwMode="auto">
          <a:xfrm>
            <a:off x="5943600" y="838200"/>
            <a:ext cx="612775"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a:solidFill>
                  <a:srgbClr val="996600"/>
                </a:solidFill>
              </a:rPr>
              <a:t>int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546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75459">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75459">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5459">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7545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546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eaLnBrk="1" hangingPunct="1">
              <a:buFontTx/>
              <a:buNone/>
              <a:defRPr/>
            </a:pPr>
            <a:r>
              <a:rPr lang="en-US" altLang="en-US" sz="2000" u="sng" dirty="0"/>
              <a:t>Numerical data types           Examples                </a:t>
            </a:r>
            <a:r>
              <a:rPr lang="en-US" altLang="en-US" sz="2000" u="sng" dirty="0">
                <a:solidFill>
                  <a:schemeClr val="bg1"/>
                </a:solidFill>
              </a:rPr>
              <a:t>.</a:t>
            </a:r>
          </a:p>
          <a:p>
            <a:pPr marL="457200" lvl="1" indent="0" eaLnBrk="1" hangingPunct="1">
              <a:defRPr/>
            </a:pPr>
            <a:r>
              <a:rPr lang="en-US" altLang="en-US" sz="1800" dirty="0"/>
              <a:t>integers ('</a:t>
            </a:r>
            <a:r>
              <a:rPr lang="en-US" altLang="en-US" sz="1800" dirty="0" err="1"/>
              <a:t>int</a:t>
            </a:r>
            <a:r>
              <a:rPr lang="en-US" altLang="en-US" sz="1800" dirty="0"/>
              <a:t>') 	 5     -53336    0    </a:t>
            </a:r>
          </a:p>
          <a:p>
            <a:pPr marL="457200" lvl="1" indent="0" eaLnBrk="1" hangingPunct="1">
              <a:defRPr/>
            </a:pPr>
            <a:r>
              <a:rPr lang="en-US" altLang="en-US" sz="1800" dirty="0"/>
              <a:t>floating points ('float')	 5.002  -0.4    0.0    </a:t>
            </a:r>
          </a:p>
          <a:p>
            <a:pPr marL="457200" lvl="1" indent="0" eaLnBrk="1" hangingPunct="1">
              <a:defRPr/>
            </a:pPr>
            <a:r>
              <a:rPr lang="en-US" altLang="en-US" sz="1800" dirty="0"/>
              <a:t>complex ('complex')	 5j     3 - 6j       0j</a:t>
            </a:r>
            <a:br>
              <a:rPr lang="en-US" altLang="en-US" sz="1800" dirty="0"/>
            </a:br>
            <a:r>
              <a:rPr lang="en-US" altLang="en-US" sz="1800" dirty="0"/>
              <a:t>long (‘long')                   Same as plain integers, but with wider range</a:t>
            </a:r>
          </a:p>
          <a:p>
            <a:pPr marL="457200" lvl="1" indent="0" eaLnBrk="1" hangingPunct="1">
              <a:defRPr/>
            </a:pPr>
            <a:endParaRPr lang="en-US" altLang="en-US" sz="1800" dirty="0"/>
          </a:p>
          <a:p>
            <a:pPr eaLnBrk="1" hangingPunct="1">
              <a:buFont typeface="Arial" panose="020B0604020202020204" pitchFamily="34" charset="0"/>
              <a:buChar char="•"/>
              <a:defRPr/>
            </a:pPr>
            <a:r>
              <a:rPr lang="en-US" altLang="en-US" sz="2200" dirty="0"/>
              <a:t>Mathematical operations</a:t>
            </a:r>
            <a:endParaRPr lang="en-US" altLang="en-US" sz="1500" dirty="0"/>
          </a:p>
          <a:p>
            <a:pPr marL="400050" lvl="1" indent="0" eaLnBrk="1" hangingPunct="1">
              <a:defRPr/>
            </a:pPr>
            <a:r>
              <a:rPr lang="fr-FR" sz="1200" b="1" dirty="0" err="1"/>
              <a:t>Operation</a:t>
            </a:r>
            <a:r>
              <a:rPr lang="fr-FR" sz="1200" b="1" dirty="0"/>
              <a:t>     </a:t>
            </a:r>
            <a:r>
              <a:rPr lang="fr-FR" sz="1200" b="1" dirty="0" err="1"/>
              <a:t>Operator</a:t>
            </a:r>
            <a:r>
              <a:rPr lang="fr-FR" sz="1200" b="1" dirty="0"/>
              <a:t>      </a:t>
            </a:r>
            <a:r>
              <a:rPr lang="fr-FR" sz="1200" b="1" dirty="0" err="1"/>
              <a:t>Example</a:t>
            </a:r>
            <a:endParaRPr lang="fr-FR" sz="1200" b="1" dirty="0"/>
          </a:p>
          <a:p>
            <a:pPr marL="400050" lvl="1" indent="0" eaLnBrk="1" hangingPunct="1">
              <a:defRPr/>
            </a:pPr>
            <a:r>
              <a:rPr lang="fr-FR" sz="1200" dirty="0"/>
              <a:t>Addition               +             </a:t>
            </a:r>
            <a:r>
              <a:rPr lang="fr-FR" sz="1200" b="1" dirty="0"/>
              <a:t>7</a:t>
            </a:r>
            <a:r>
              <a:rPr lang="fr-FR" sz="1200" dirty="0"/>
              <a:t> </a:t>
            </a:r>
            <a:r>
              <a:rPr lang="fr-FR" sz="1200" b="1" dirty="0"/>
              <a:t>+ 2</a:t>
            </a:r>
            <a:r>
              <a:rPr lang="fr-FR" sz="1200" dirty="0"/>
              <a:t> </a:t>
            </a:r>
            <a:r>
              <a:rPr lang="fr-FR" sz="1200" b="1" dirty="0"/>
              <a:t>=</a:t>
            </a:r>
            <a:r>
              <a:rPr lang="fr-FR" sz="1200" dirty="0"/>
              <a:t> </a:t>
            </a:r>
            <a:r>
              <a:rPr lang="fr-FR" sz="1200" b="1" dirty="0"/>
              <a:t>9</a:t>
            </a:r>
            <a:r>
              <a:rPr lang="fr-FR" sz="1200" dirty="0"/>
              <a:t>     </a:t>
            </a:r>
            <a:br>
              <a:rPr lang="fr-FR" sz="1200" dirty="0"/>
            </a:br>
            <a:r>
              <a:rPr lang="fr-FR" sz="1200" dirty="0" err="1"/>
              <a:t>Subtraction</a:t>
            </a:r>
            <a:r>
              <a:rPr lang="fr-FR" sz="1200" dirty="0"/>
              <a:t>          -              </a:t>
            </a:r>
            <a:r>
              <a:rPr lang="fr-FR" sz="1200" b="1" dirty="0"/>
              <a:t>7</a:t>
            </a:r>
            <a:r>
              <a:rPr lang="fr-FR" sz="1200" dirty="0"/>
              <a:t> </a:t>
            </a:r>
            <a:r>
              <a:rPr lang="fr-FR" sz="1200" b="1" dirty="0"/>
              <a:t>- 2</a:t>
            </a:r>
            <a:r>
              <a:rPr lang="fr-FR" sz="1200" dirty="0"/>
              <a:t> </a:t>
            </a:r>
            <a:r>
              <a:rPr lang="fr-FR" sz="1200" b="1" dirty="0"/>
              <a:t>=</a:t>
            </a:r>
            <a:r>
              <a:rPr lang="fr-FR" sz="1200" dirty="0"/>
              <a:t> </a:t>
            </a:r>
            <a:r>
              <a:rPr lang="fr-FR" sz="1200" b="1" dirty="0"/>
              <a:t>5</a:t>
            </a:r>
            <a:r>
              <a:rPr lang="fr-FR" sz="1200" dirty="0"/>
              <a:t>      </a:t>
            </a:r>
            <a:br>
              <a:rPr lang="fr-FR" sz="1200" dirty="0"/>
            </a:br>
            <a:r>
              <a:rPr lang="fr-FR" sz="1200" dirty="0"/>
              <a:t>Multiplication       *              </a:t>
            </a:r>
            <a:r>
              <a:rPr lang="fr-FR" sz="1200" b="1" dirty="0"/>
              <a:t>7</a:t>
            </a:r>
            <a:r>
              <a:rPr lang="fr-FR" sz="1200" dirty="0"/>
              <a:t> </a:t>
            </a:r>
            <a:r>
              <a:rPr lang="fr-FR" sz="1200" b="1" dirty="0"/>
              <a:t>* 2</a:t>
            </a:r>
            <a:r>
              <a:rPr lang="fr-FR" sz="1200" dirty="0"/>
              <a:t> </a:t>
            </a:r>
            <a:r>
              <a:rPr lang="fr-FR" sz="1200" b="1" dirty="0"/>
              <a:t>=</a:t>
            </a:r>
            <a:r>
              <a:rPr lang="fr-FR" sz="1200" dirty="0"/>
              <a:t> </a:t>
            </a:r>
            <a:r>
              <a:rPr lang="fr-FR" sz="1200" b="1" dirty="0"/>
              <a:t>14</a:t>
            </a:r>
            <a:r>
              <a:rPr lang="fr-FR" sz="1200" dirty="0"/>
              <a:t>      </a:t>
            </a:r>
            <a:br>
              <a:rPr lang="fr-FR" sz="1200" dirty="0"/>
            </a:br>
            <a:r>
              <a:rPr lang="fr-FR" sz="1200" dirty="0"/>
              <a:t>Division                /              </a:t>
            </a:r>
            <a:r>
              <a:rPr lang="fr-FR" sz="1200" b="1" dirty="0"/>
              <a:t>7</a:t>
            </a:r>
            <a:r>
              <a:rPr lang="fr-FR" sz="1200" dirty="0"/>
              <a:t> / </a:t>
            </a:r>
            <a:r>
              <a:rPr lang="fr-FR" sz="1200" b="1" dirty="0"/>
              <a:t>2</a:t>
            </a:r>
            <a:r>
              <a:rPr lang="fr-FR" sz="1200" dirty="0"/>
              <a:t> </a:t>
            </a:r>
            <a:r>
              <a:rPr lang="fr-FR" sz="1200" b="1" dirty="0"/>
              <a:t>= 3</a:t>
            </a:r>
            <a:r>
              <a:rPr lang="fr-FR" sz="1200" dirty="0"/>
              <a:t>      </a:t>
            </a:r>
            <a:br>
              <a:rPr lang="fr-FR" sz="1200" dirty="0"/>
            </a:br>
            <a:r>
              <a:rPr lang="fr-FR" sz="1200" dirty="0"/>
              <a:t>Exponentiation    **             </a:t>
            </a:r>
            <a:r>
              <a:rPr lang="fr-FR" sz="1200" b="1" dirty="0"/>
              <a:t>7**2 </a:t>
            </a:r>
            <a:r>
              <a:rPr lang="fr-FR" sz="1200" b="1"/>
              <a:t>=</a:t>
            </a:r>
            <a:r>
              <a:rPr lang="fr-FR" sz="1200"/>
              <a:t> 4</a:t>
            </a:r>
            <a:r>
              <a:rPr lang="fr-FR" sz="1200" b="1"/>
              <a:t>9</a:t>
            </a:r>
            <a:r>
              <a:rPr lang="fr-FR" sz="1200"/>
              <a:t>      </a:t>
            </a:r>
            <a:br>
              <a:rPr lang="fr-FR" sz="1200" dirty="0"/>
            </a:br>
            <a:r>
              <a:rPr lang="fr-FR" sz="1200" dirty="0" err="1"/>
              <a:t>Modulus</a:t>
            </a:r>
            <a:r>
              <a:rPr lang="fr-FR" sz="1200" dirty="0"/>
              <a:t> division %             </a:t>
            </a:r>
            <a:r>
              <a:rPr lang="fr-FR" sz="1200" b="1" dirty="0"/>
              <a:t>7 % 2 =</a:t>
            </a:r>
            <a:r>
              <a:rPr lang="fr-FR" sz="1200" dirty="0"/>
              <a:t> </a:t>
            </a:r>
            <a:r>
              <a:rPr lang="fr-FR" sz="1200" b="1" dirty="0"/>
              <a:t>1</a:t>
            </a:r>
            <a:r>
              <a:rPr lang="fr-FR" sz="1200" dirty="0"/>
              <a:t> </a:t>
            </a:r>
            <a:r>
              <a:rPr lang="fr-FR" sz="1600" dirty="0"/>
              <a:t>	</a:t>
            </a:r>
            <a:endParaRPr lang="en-US" altLang="en-US" sz="1600" dirty="0"/>
          </a:p>
          <a:p>
            <a:pPr eaLnBrk="1" hangingPunct="1">
              <a:defRPr/>
            </a:pPr>
            <a:endParaRPr lang="en-US" altLang="en-US" sz="1200" dirty="0"/>
          </a:p>
          <a:p>
            <a:pPr eaLnBrk="1" hangingPunct="1">
              <a:defRPr/>
            </a:pPr>
            <a:endParaRPr lang="en-US" altLang="en-US" sz="1200" dirty="0"/>
          </a:p>
          <a:p>
            <a:pPr eaLnBrk="1" hangingPunct="1">
              <a:defRPr/>
            </a:pPr>
            <a:r>
              <a:rPr lang="en-US" altLang="en-US" sz="2000" dirty="0"/>
              <a:t>Dynamic typing</a:t>
            </a:r>
          </a:p>
          <a:p>
            <a:pPr lvl="1" eaLnBrk="1" hangingPunct="1">
              <a:defRPr/>
            </a:pPr>
            <a:r>
              <a:rPr lang="en-US" altLang="en-US" sz="1400" dirty="0"/>
              <a:t>If the value has a decimal, the </a:t>
            </a:r>
            <a:r>
              <a:rPr lang="en-US" altLang="en-US" sz="1400" dirty="0" err="1"/>
              <a:t>var’s</a:t>
            </a:r>
            <a:r>
              <a:rPr lang="en-US" altLang="en-US" sz="1400" dirty="0"/>
              <a:t> type is float</a:t>
            </a:r>
            <a:endParaRPr lang="en-US" altLang="en-US" sz="1600" dirty="0"/>
          </a:p>
          <a:p>
            <a:pPr eaLnBrk="1" hangingPunct="1">
              <a:defRPr/>
            </a:pPr>
            <a:r>
              <a:rPr lang="en-US" altLang="en-US" sz="2000" dirty="0"/>
              <a:t>float versus integer division</a:t>
            </a:r>
          </a:p>
          <a:p>
            <a:pPr lvl="1" eaLnBrk="1" hangingPunct="1">
              <a:defRPr/>
            </a:pPr>
            <a:r>
              <a:rPr lang="en-US" altLang="en-US" sz="1400" dirty="0"/>
              <a:t>Caution: integer division truncates </a:t>
            </a:r>
          </a:p>
          <a:p>
            <a:pPr eaLnBrk="1" hangingPunct="1">
              <a:defRPr/>
            </a:pPr>
            <a:endParaRPr lang="en-US" altLang="en-US" sz="1800" dirty="0">
              <a:solidFill>
                <a:srgbClr val="0000FF"/>
              </a:solidFill>
              <a:latin typeface="Comic Sans MS" pitchFamily="66" charset="0"/>
            </a:endParaRPr>
          </a:p>
        </p:txBody>
      </p:sp>
      <p:sp>
        <p:nvSpPr>
          <p:cNvPr id="10243" name="Rectangle 1">
            <a:extLst>
              <a:ext uri="{FF2B5EF4-FFF2-40B4-BE49-F238E27FC236}">
                <a16:creationId xmlns:a16="http://schemas.microsoft.com/office/drawing/2014/main" id="{B7821EE0-B209-3E58-8677-234D7ADBF9D7}"/>
              </a:ext>
            </a:extLst>
          </p:cNvPr>
          <p:cNvSpPr>
            <a:spLocks noChangeArrowheads="1"/>
          </p:cNvSpPr>
          <p:nvPr/>
        </p:nvSpPr>
        <p:spPr bwMode="auto">
          <a:xfrm>
            <a:off x="457200" y="3276600"/>
            <a:ext cx="2895600" cy="1447800"/>
          </a:xfrm>
          <a:prstGeom prst="rect">
            <a:avLst/>
          </a:prstGeom>
          <a:noFill/>
          <a:ln w="31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a:t>Numeric data types</a:t>
            </a:r>
          </a:p>
        </p:txBody>
      </p:sp>
      <p:sp>
        <p:nvSpPr>
          <p:cNvPr id="12293" name="Text Box 1036">
            <a:extLst>
              <a:ext uri="{FF2B5EF4-FFF2-40B4-BE49-F238E27FC236}">
                <a16:creationId xmlns:a16="http://schemas.microsoft.com/office/drawing/2014/main" id="{00130836-A5F9-BD5E-030B-FD1A5E625149}"/>
              </a:ext>
            </a:extLst>
          </p:cNvPr>
          <p:cNvSpPr txBox="1">
            <a:spLocks noChangeArrowheads="1"/>
          </p:cNvSpPr>
          <p:nvPr/>
        </p:nvSpPr>
        <p:spPr bwMode="auto">
          <a:xfrm>
            <a:off x="6019800" y="2971800"/>
            <a:ext cx="2971800" cy="3140075"/>
          </a:xfrm>
          <a:prstGeom prst="rect">
            <a:avLst/>
          </a:prstGeom>
          <a:solidFill>
            <a:schemeClr val="bg1"/>
          </a:solidFill>
          <a:ln w="3175">
            <a:solidFill>
              <a:schemeClr val="tx1"/>
            </a:solidFill>
            <a:miter lim="800000"/>
            <a:headEnd/>
            <a:tailEnd/>
          </a:ln>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i="1">
                <a:solidFill>
                  <a:srgbClr val="669900"/>
                </a:solidFill>
                <a:latin typeface="Courier New" panose="02070309020205020404" pitchFamily="49" charset="0"/>
                <a:cs typeface="Courier New" panose="02070309020205020404" pitchFamily="49" charset="0"/>
              </a:rPr>
              <a:t># Example</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a = 7</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type(a)</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&lt;type 'int'&gt;</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b = 7.0</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type(b)</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&lt;type 'float'&gt;</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b / 2</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3.5000005000000001</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a / 2</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3</a:t>
            </a:r>
          </a:p>
        </p:txBody>
      </p:sp>
      <p:sp>
        <p:nvSpPr>
          <p:cNvPr id="10247" name="TextBox 1">
            <a:extLst>
              <a:ext uri="{FF2B5EF4-FFF2-40B4-BE49-F238E27FC236}">
                <a16:creationId xmlns:a16="http://schemas.microsoft.com/office/drawing/2014/main" id="{F2D700AE-E2D5-D4F6-AEFE-DA601CB050F4}"/>
              </a:ext>
            </a:extLst>
          </p:cNvPr>
          <p:cNvSpPr txBox="1">
            <a:spLocks noChangeArrowheads="1"/>
          </p:cNvSpPr>
          <p:nvPr/>
        </p:nvSpPr>
        <p:spPr bwMode="auto">
          <a:xfrm>
            <a:off x="6019800" y="314325"/>
            <a:ext cx="2971800" cy="923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1800" b="1"/>
              <a:t>Tip</a:t>
            </a:r>
            <a:r>
              <a:rPr lang="en-US" altLang="en-US" sz="1800"/>
              <a:t> Commas are not allowed in Python numbers</a:t>
            </a:r>
          </a:p>
          <a:p>
            <a:pPr>
              <a:spcBef>
                <a:spcPct val="0"/>
              </a:spcBef>
              <a:buFontTx/>
              <a:buNone/>
            </a:pPr>
            <a:r>
              <a:rPr lang="en-US" altLang="en-US" sz="1800"/>
              <a:t>e.g., 1,000,000 is not valid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03427">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427">
                                            <p:txEl>
                                              <p:pRg st="7" end="7"/>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animBg="1"/>
    </p:bld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75AEB1D1-AD07-CED5-7F87-BC4B20FC61AA}"/>
              </a:ext>
            </a:extLst>
          </p:cNvPr>
          <p:cNvSpPr>
            <a:spLocks noGrp="1"/>
          </p:cNvSpPr>
          <p:nvPr>
            <p:ph type="title"/>
          </p:nvPr>
        </p:nvSpPr>
        <p:spPr/>
        <p:txBody>
          <a:bodyPr/>
          <a:lstStyle/>
          <a:p>
            <a:pPr eaLnBrk="1" hangingPunct="1"/>
            <a:r>
              <a:rPr lang="en-US" altLang="en-US"/>
              <a:t>r or u before string literal</a:t>
            </a:r>
          </a:p>
        </p:txBody>
      </p:sp>
      <p:sp>
        <p:nvSpPr>
          <p:cNvPr id="26627" name="Content Placeholder 2">
            <a:extLst>
              <a:ext uri="{FF2B5EF4-FFF2-40B4-BE49-F238E27FC236}">
                <a16:creationId xmlns:a16="http://schemas.microsoft.com/office/drawing/2014/main" id="{FCB9A537-9063-1647-0A60-B2B6F54C57A6}"/>
              </a:ext>
            </a:extLst>
          </p:cNvPr>
          <p:cNvSpPr>
            <a:spLocks noGrp="1"/>
          </p:cNvSpPr>
          <p:nvPr>
            <p:ph idx="1"/>
          </p:nvPr>
        </p:nvSpPr>
        <p:spPr/>
        <p:txBody>
          <a:bodyPr/>
          <a:lstStyle/>
          <a:p>
            <a:pPr eaLnBrk="1" hangingPunct="1"/>
            <a:r>
              <a:rPr lang="en-US" altLang="en-US" sz="2400" dirty="0"/>
              <a:t>What does that little r mean?</a:t>
            </a:r>
          </a:p>
          <a:p>
            <a:pPr lvl="1" eaLnBrk="1" hangingPunct="1"/>
            <a:r>
              <a:rPr lang="en-US" altLang="en-US" sz="2000" b="1" i="1" dirty="0"/>
              <a:t>a</a:t>
            </a:r>
            <a:r>
              <a:rPr lang="en-US" altLang="en-US" sz="2000" dirty="0"/>
              <a:t> is a raw string literal</a:t>
            </a:r>
          </a:p>
          <a:p>
            <a:pPr lvl="1" eaLnBrk="1" hangingPunct="1"/>
            <a:r>
              <a:rPr lang="en-US" altLang="en-US" sz="2000" b="1" i="1" dirty="0"/>
              <a:t>b</a:t>
            </a:r>
            <a:r>
              <a:rPr lang="en-US" altLang="en-US" sz="2000" dirty="0"/>
              <a:t> is a string literal</a:t>
            </a:r>
          </a:p>
          <a:p>
            <a:pPr lvl="1" eaLnBrk="1" hangingPunct="1"/>
            <a:r>
              <a:rPr lang="en-US" altLang="en-US" sz="2000" dirty="0"/>
              <a:t>In a raw string literal,</a:t>
            </a:r>
            <a:br>
              <a:rPr lang="en-US" altLang="en-US" sz="2000" dirty="0"/>
            </a:br>
            <a:r>
              <a:rPr lang="en-US" altLang="en-US" sz="2000" dirty="0"/>
              <a:t>-a backslash, \, is taken as meaning "just a backslash</a:t>
            </a:r>
            <a:br>
              <a:rPr lang="en-US" altLang="en-US" sz="2000" dirty="0"/>
            </a:br>
            <a:r>
              <a:rPr lang="en-US" altLang="en-US" sz="2000" dirty="0"/>
              <a:t>-there are no "escape sequences" to represent newlines, tabs, backspaces, form-feeds, and so on.</a:t>
            </a:r>
            <a:br>
              <a:rPr lang="en-US" altLang="en-US" sz="2400" dirty="0"/>
            </a:br>
            <a:endParaRPr lang="en-US" altLang="en-US" sz="1100" dirty="0"/>
          </a:p>
          <a:p>
            <a:pPr eaLnBrk="1" hangingPunct="1"/>
            <a:r>
              <a:rPr lang="en-US" altLang="en-US" sz="2400" dirty="0"/>
              <a:t>What does that little u mean? </a:t>
            </a:r>
          </a:p>
          <a:p>
            <a:pPr lvl="1" eaLnBrk="1" hangingPunct="1"/>
            <a:r>
              <a:rPr lang="en-US" altLang="en-US" sz="2000" b="1" i="1" dirty="0"/>
              <a:t>c</a:t>
            </a:r>
            <a:r>
              <a:rPr lang="en-US" altLang="en-US" sz="2000" dirty="0"/>
              <a:t> is a </a:t>
            </a:r>
            <a:r>
              <a:rPr lang="en-US" altLang="en-US" sz="2000" dirty="0" err="1"/>
              <a:t>unicode</a:t>
            </a:r>
            <a:r>
              <a:rPr lang="en-US" altLang="en-US" sz="2000" dirty="0"/>
              <a:t> string.</a:t>
            </a:r>
          </a:p>
          <a:p>
            <a:pPr lvl="1" eaLnBrk="1" hangingPunct="1"/>
            <a:r>
              <a:rPr lang="en-US" altLang="en-US" sz="2000" dirty="0"/>
              <a:t>--In Python 2.* most strings are ASCII</a:t>
            </a:r>
          </a:p>
          <a:p>
            <a:pPr lvl="1" eaLnBrk="1" hangingPunct="1"/>
            <a:r>
              <a:rPr lang="en-US" altLang="en-US" sz="2000" dirty="0"/>
              <a:t>--ASCII </a:t>
            </a:r>
            <a:r>
              <a:rPr lang="en-US" altLang="en-US" sz="1600" dirty="0"/>
              <a:t>– created in 1963 as the American Standard Code for Information Interchange; each character is one byte;    128 possible characters. </a:t>
            </a:r>
          </a:p>
          <a:p>
            <a:pPr eaLnBrk="1" hangingPunct="1"/>
            <a:endParaRPr lang="en-US" altLang="en-US" sz="2800" dirty="0"/>
          </a:p>
          <a:p>
            <a:pPr eaLnBrk="1" hangingPunct="1"/>
            <a:endParaRPr lang="en-US" altLang="en-US" sz="2800" dirty="0"/>
          </a:p>
          <a:p>
            <a:pPr lvl="1" eaLnBrk="1" hangingPunct="1"/>
            <a:r>
              <a:rPr lang="en-US" altLang="en-US" sz="2400" dirty="0"/>
              <a:t>--Unicode demystified: </a:t>
            </a:r>
            <a:r>
              <a:rPr lang="en-US" altLang="en-US" sz="2000" dirty="0">
                <a:hlinkClick r:id="rId3"/>
              </a:rPr>
              <a:t>http://farmdev.com/talks/unicode/</a:t>
            </a:r>
            <a:r>
              <a:rPr lang="en-US" altLang="en-US" sz="2000" dirty="0"/>
              <a:t> </a:t>
            </a:r>
          </a:p>
        </p:txBody>
      </p:sp>
      <p:pic>
        <p:nvPicPr>
          <p:cNvPr id="283650" name="Picture 2">
            <a:extLst>
              <a:ext uri="{FF2B5EF4-FFF2-40B4-BE49-F238E27FC236}">
                <a16:creationId xmlns:a16="http://schemas.microsoft.com/office/drawing/2014/main" id="{3471EF6E-86FA-9225-368D-748201368F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 y="5268913"/>
            <a:ext cx="4062413"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pic>
        <p:nvPicPr>
          <p:cNvPr id="26631" name="Picture 3">
            <a:extLst>
              <a:ext uri="{FF2B5EF4-FFF2-40B4-BE49-F238E27FC236}">
                <a16:creationId xmlns:a16="http://schemas.microsoft.com/office/drawing/2014/main" id="{8AECD2A9-2E9B-5F56-BE78-7BFD006224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1925" y="3429000"/>
            <a:ext cx="1457325"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sp>
        <p:nvSpPr>
          <p:cNvPr id="5" name="TextBox 4">
            <a:extLst>
              <a:ext uri="{FF2B5EF4-FFF2-40B4-BE49-F238E27FC236}">
                <a16:creationId xmlns:a16="http://schemas.microsoft.com/office/drawing/2014/main" id="{3C7A2A57-C843-4D22-258F-ED7AC069453A}"/>
              </a:ext>
            </a:extLst>
          </p:cNvPr>
          <p:cNvSpPr txBox="1">
            <a:spLocks noChangeArrowheads="1"/>
          </p:cNvSpPr>
          <p:nvPr/>
        </p:nvSpPr>
        <p:spPr bwMode="auto">
          <a:xfrm>
            <a:off x="5216525" y="5302250"/>
            <a:ext cx="24923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3300"/>
                </a:solidFill>
              </a:rPr>
              <a:t>Unicode to the rescue!</a:t>
            </a:r>
          </a:p>
        </p:txBody>
      </p:sp>
      <p:pic>
        <p:nvPicPr>
          <p:cNvPr id="283652" name="Picture 4">
            <a:extLst>
              <a:ext uri="{FF2B5EF4-FFF2-40B4-BE49-F238E27FC236}">
                <a16:creationId xmlns:a16="http://schemas.microsoft.com/office/drawing/2014/main" id="{04450280-2C7F-2745-FAE4-7209DE867D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08900" y="4824413"/>
            <a:ext cx="1123950"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pic>
        <p:nvPicPr>
          <p:cNvPr id="3" name="Picture 2">
            <a:extLst>
              <a:ext uri="{FF2B5EF4-FFF2-40B4-BE49-F238E27FC236}">
                <a16:creationId xmlns:a16="http://schemas.microsoft.com/office/drawing/2014/main" id="{A2816D8D-DE75-93D7-A8DA-D5EE3E881EBD}"/>
              </a:ext>
            </a:extLst>
          </p:cNvPr>
          <p:cNvPicPr>
            <a:picLocks noChangeAspect="1"/>
          </p:cNvPicPr>
          <p:nvPr/>
        </p:nvPicPr>
        <p:blipFill>
          <a:blip r:embed="rId7"/>
          <a:stretch>
            <a:fillRect/>
          </a:stretch>
        </p:blipFill>
        <p:spPr>
          <a:xfrm>
            <a:off x="5153025" y="114214"/>
            <a:ext cx="3000375" cy="2171700"/>
          </a:xfrm>
          <a:prstGeom prst="rect">
            <a:avLst/>
          </a:prstGeom>
        </p:spPr>
      </p:pic>
    </p:spTree>
    <p:extLst>
      <p:ext uri="{BB962C8B-B14F-4D97-AF65-F5344CB8AC3E}">
        <p14:creationId xmlns:p14="http://schemas.microsoft.com/office/powerpoint/2010/main" val="28406975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8365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6"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580">
                                          <p:stCondLst>
                                            <p:cond delay="0"/>
                                          </p:stCondLst>
                                        </p:cTn>
                                        <p:tgtEl>
                                          <p:spTgt spid="5"/>
                                        </p:tgtEl>
                                      </p:cBhvr>
                                    </p:animEffect>
                                    <p:anim calcmode="lin" valueType="num">
                                      <p:cBhvr>
                                        <p:cTn id="12"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7" dur="26">
                                          <p:stCondLst>
                                            <p:cond delay="650"/>
                                          </p:stCondLst>
                                        </p:cTn>
                                        <p:tgtEl>
                                          <p:spTgt spid="5"/>
                                        </p:tgtEl>
                                      </p:cBhvr>
                                      <p:to x="100000" y="60000"/>
                                    </p:animScale>
                                    <p:animScale>
                                      <p:cBhvr>
                                        <p:cTn id="18" dur="166" decel="50000">
                                          <p:stCondLst>
                                            <p:cond delay="676"/>
                                          </p:stCondLst>
                                        </p:cTn>
                                        <p:tgtEl>
                                          <p:spTgt spid="5"/>
                                        </p:tgtEl>
                                      </p:cBhvr>
                                      <p:to x="100000" y="100000"/>
                                    </p:animScale>
                                    <p:animScale>
                                      <p:cBhvr>
                                        <p:cTn id="19" dur="26">
                                          <p:stCondLst>
                                            <p:cond delay="1312"/>
                                          </p:stCondLst>
                                        </p:cTn>
                                        <p:tgtEl>
                                          <p:spTgt spid="5"/>
                                        </p:tgtEl>
                                      </p:cBhvr>
                                      <p:to x="100000" y="80000"/>
                                    </p:animScale>
                                    <p:animScale>
                                      <p:cBhvr>
                                        <p:cTn id="20" dur="166" decel="50000">
                                          <p:stCondLst>
                                            <p:cond delay="1338"/>
                                          </p:stCondLst>
                                        </p:cTn>
                                        <p:tgtEl>
                                          <p:spTgt spid="5"/>
                                        </p:tgtEl>
                                      </p:cBhvr>
                                      <p:to x="100000" y="100000"/>
                                    </p:animScale>
                                    <p:animScale>
                                      <p:cBhvr>
                                        <p:cTn id="21" dur="26">
                                          <p:stCondLst>
                                            <p:cond delay="1642"/>
                                          </p:stCondLst>
                                        </p:cTn>
                                        <p:tgtEl>
                                          <p:spTgt spid="5"/>
                                        </p:tgtEl>
                                      </p:cBhvr>
                                      <p:to x="100000" y="90000"/>
                                    </p:animScale>
                                    <p:animScale>
                                      <p:cBhvr>
                                        <p:cTn id="22" dur="166" decel="50000">
                                          <p:stCondLst>
                                            <p:cond delay="1668"/>
                                          </p:stCondLst>
                                        </p:cTn>
                                        <p:tgtEl>
                                          <p:spTgt spid="5"/>
                                        </p:tgtEl>
                                      </p:cBhvr>
                                      <p:to x="100000" y="100000"/>
                                    </p:animScale>
                                    <p:animScale>
                                      <p:cBhvr>
                                        <p:cTn id="23" dur="26">
                                          <p:stCondLst>
                                            <p:cond delay="1808"/>
                                          </p:stCondLst>
                                        </p:cTn>
                                        <p:tgtEl>
                                          <p:spTgt spid="5"/>
                                        </p:tgtEl>
                                      </p:cBhvr>
                                      <p:to x="100000" y="95000"/>
                                    </p:animScale>
                                    <p:animScale>
                                      <p:cBhvr>
                                        <p:cTn id="24" dur="166" decel="50000">
                                          <p:stCondLst>
                                            <p:cond delay="1834"/>
                                          </p:stCondLst>
                                        </p:cTn>
                                        <p:tgtEl>
                                          <p:spTgt spid="5"/>
                                        </p:tgtEl>
                                      </p:cBhvr>
                                      <p:to x="100000" y="100000"/>
                                    </p:animScale>
                                  </p:childTnLst>
                                </p:cTn>
                              </p:par>
                              <p:par>
                                <p:cTn id="25" presetID="26" presetClass="entr" presetSubtype="0" fill="hold" nodeType="withEffect">
                                  <p:stCondLst>
                                    <p:cond delay="0"/>
                                  </p:stCondLst>
                                  <p:childTnLst>
                                    <p:set>
                                      <p:cBhvr>
                                        <p:cTn id="26" dur="1" fill="hold">
                                          <p:stCondLst>
                                            <p:cond delay="0"/>
                                          </p:stCondLst>
                                        </p:cTn>
                                        <p:tgtEl>
                                          <p:spTgt spid="283652"/>
                                        </p:tgtEl>
                                        <p:attrNameLst>
                                          <p:attrName>style.visibility</p:attrName>
                                        </p:attrNameLst>
                                      </p:cBhvr>
                                      <p:to>
                                        <p:strVal val="visible"/>
                                      </p:to>
                                    </p:set>
                                    <p:animEffect transition="in" filter="wipe(down)">
                                      <p:cBhvr>
                                        <p:cTn id="27" dur="580">
                                          <p:stCondLst>
                                            <p:cond delay="0"/>
                                          </p:stCondLst>
                                        </p:cTn>
                                        <p:tgtEl>
                                          <p:spTgt spid="283652"/>
                                        </p:tgtEl>
                                      </p:cBhvr>
                                    </p:animEffect>
                                    <p:anim calcmode="lin" valueType="num">
                                      <p:cBhvr>
                                        <p:cTn id="28" dur="1822" tmFilter="0,0; 0.14,0.36; 0.43,0.73; 0.71,0.91; 1.0,1.0">
                                          <p:stCondLst>
                                            <p:cond delay="0"/>
                                          </p:stCondLst>
                                        </p:cTn>
                                        <p:tgtEl>
                                          <p:spTgt spid="283652"/>
                                        </p:tgtEl>
                                        <p:attrNameLst>
                                          <p:attrName>ppt_x</p:attrName>
                                        </p:attrNameLst>
                                      </p:cBhvr>
                                      <p:tavLst>
                                        <p:tav tm="0">
                                          <p:val>
                                            <p:strVal val="#ppt_x-0.25"/>
                                          </p:val>
                                        </p:tav>
                                        <p:tav tm="100000">
                                          <p:val>
                                            <p:strVal val="#ppt_x"/>
                                          </p:val>
                                        </p:tav>
                                      </p:tavLst>
                                    </p:anim>
                                    <p:anim calcmode="lin" valueType="num">
                                      <p:cBhvr>
                                        <p:cTn id="29" dur="664" tmFilter="0.0,0.0; 0.25,0.07; 0.50,0.2; 0.75,0.467; 1.0,1.0">
                                          <p:stCondLst>
                                            <p:cond delay="0"/>
                                          </p:stCondLst>
                                        </p:cTn>
                                        <p:tgtEl>
                                          <p:spTgt spid="283652"/>
                                        </p:tgtEl>
                                        <p:attrNameLst>
                                          <p:attrName>ppt_y</p:attrName>
                                        </p:attrNameLst>
                                      </p:cBhvr>
                                      <p:tavLst>
                                        <p:tav tm="0" fmla="#ppt_y-sin(pi*$)/3">
                                          <p:val>
                                            <p:fltVal val="0.5"/>
                                          </p:val>
                                        </p:tav>
                                        <p:tav tm="100000">
                                          <p:val>
                                            <p:fltVal val="1"/>
                                          </p:val>
                                        </p:tav>
                                      </p:tavLst>
                                    </p:anim>
                                    <p:anim calcmode="lin" valueType="num">
                                      <p:cBhvr>
                                        <p:cTn id="30" dur="664" tmFilter="0, 0; 0.125,0.2665; 0.25,0.4; 0.375,0.465; 0.5,0.5;  0.625,0.535; 0.75,0.6; 0.875,0.7335; 1,1">
                                          <p:stCondLst>
                                            <p:cond delay="664"/>
                                          </p:stCondLst>
                                        </p:cTn>
                                        <p:tgtEl>
                                          <p:spTgt spid="283652"/>
                                        </p:tgtEl>
                                        <p:attrNameLst>
                                          <p:attrName>ppt_y</p:attrName>
                                        </p:attrNameLst>
                                      </p:cBhvr>
                                      <p:tavLst>
                                        <p:tav tm="0" fmla="#ppt_y-sin(pi*$)/9">
                                          <p:val>
                                            <p:fltVal val="0"/>
                                          </p:val>
                                        </p:tav>
                                        <p:tav tm="100000">
                                          <p:val>
                                            <p:fltVal val="1"/>
                                          </p:val>
                                        </p:tav>
                                      </p:tavLst>
                                    </p:anim>
                                    <p:anim calcmode="lin" valueType="num">
                                      <p:cBhvr>
                                        <p:cTn id="31" dur="332" tmFilter="0, 0; 0.125,0.2665; 0.25,0.4; 0.375,0.465; 0.5,0.5;  0.625,0.535; 0.75,0.6; 0.875,0.7335; 1,1">
                                          <p:stCondLst>
                                            <p:cond delay="1324"/>
                                          </p:stCondLst>
                                        </p:cTn>
                                        <p:tgtEl>
                                          <p:spTgt spid="283652"/>
                                        </p:tgtEl>
                                        <p:attrNameLst>
                                          <p:attrName>ppt_y</p:attrName>
                                        </p:attrNameLst>
                                      </p:cBhvr>
                                      <p:tavLst>
                                        <p:tav tm="0" fmla="#ppt_y-sin(pi*$)/27">
                                          <p:val>
                                            <p:fltVal val="0"/>
                                          </p:val>
                                        </p:tav>
                                        <p:tav tm="100000">
                                          <p:val>
                                            <p:fltVal val="1"/>
                                          </p:val>
                                        </p:tav>
                                      </p:tavLst>
                                    </p:anim>
                                    <p:anim calcmode="lin" valueType="num">
                                      <p:cBhvr>
                                        <p:cTn id="32" dur="164" tmFilter="0, 0; 0.125,0.2665; 0.25,0.4; 0.375,0.465; 0.5,0.5;  0.625,0.535; 0.75,0.6; 0.875,0.7335; 1,1">
                                          <p:stCondLst>
                                            <p:cond delay="1656"/>
                                          </p:stCondLst>
                                        </p:cTn>
                                        <p:tgtEl>
                                          <p:spTgt spid="283652"/>
                                        </p:tgtEl>
                                        <p:attrNameLst>
                                          <p:attrName>ppt_y</p:attrName>
                                        </p:attrNameLst>
                                      </p:cBhvr>
                                      <p:tavLst>
                                        <p:tav tm="0" fmla="#ppt_y-sin(pi*$)/81">
                                          <p:val>
                                            <p:fltVal val="0"/>
                                          </p:val>
                                        </p:tav>
                                        <p:tav tm="100000">
                                          <p:val>
                                            <p:fltVal val="1"/>
                                          </p:val>
                                        </p:tav>
                                      </p:tavLst>
                                    </p:anim>
                                    <p:animScale>
                                      <p:cBhvr>
                                        <p:cTn id="33" dur="26">
                                          <p:stCondLst>
                                            <p:cond delay="650"/>
                                          </p:stCondLst>
                                        </p:cTn>
                                        <p:tgtEl>
                                          <p:spTgt spid="283652"/>
                                        </p:tgtEl>
                                      </p:cBhvr>
                                      <p:to x="100000" y="60000"/>
                                    </p:animScale>
                                    <p:animScale>
                                      <p:cBhvr>
                                        <p:cTn id="34" dur="166" decel="50000">
                                          <p:stCondLst>
                                            <p:cond delay="676"/>
                                          </p:stCondLst>
                                        </p:cTn>
                                        <p:tgtEl>
                                          <p:spTgt spid="283652"/>
                                        </p:tgtEl>
                                      </p:cBhvr>
                                      <p:to x="100000" y="100000"/>
                                    </p:animScale>
                                    <p:animScale>
                                      <p:cBhvr>
                                        <p:cTn id="35" dur="26">
                                          <p:stCondLst>
                                            <p:cond delay="1312"/>
                                          </p:stCondLst>
                                        </p:cTn>
                                        <p:tgtEl>
                                          <p:spTgt spid="283652"/>
                                        </p:tgtEl>
                                      </p:cBhvr>
                                      <p:to x="100000" y="80000"/>
                                    </p:animScale>
                                    <p:animScale>
                                      <p:cBhvr>
                                        <p:cTn id="36" dur="166" decel="50000">
                                          <p:stCondLst>
                                            <p:cond delay="1338"/>
                                          </p:stCondLst>
                                        </p:cTn>
                                        <p:tgtEl>
                                          <p:spTgt spid="283652"/>
                                        </p:tgtEl>
                                      </p:cBhvr>
                                      <p:to x="100000" y="100000"/>
                                    </p:animScale>
                                    <p:animScale>
                                      <p:cBhvr>
                                        <p:cTn id="37" dur="26">
                                          <p:stCondLst>
                                            <p:cond delay="1642"/>
                                          </p:stCondLst>
                                        </p:cTn>
                                        <p:tgtEl>
                                          <p:spTgt spid="283652"/>
                                        </p:tgtEl>
                                      </p:cBhvr>
                                      <p:to x="100000" y="90000"/>
                                    </p:animScale>
                                    <p:animScale>
                                      <p:cBhvr>
                                        <p:cTn id="38" dur="166" decel="50000">
                                          <p:stCondLst>
                                            <p:cond delay="1668"/>
                                          </p:stCondLst>
                                        </p:cTn>
                                        <p:tgtEl>
                                          <p:spTgt spid="283652"/>
                                        </p:tgtEl>
                                      </p:cBhvr>
                                      <p:to x="100000" y="100000"/>
                                    </p:animScale>
                                    <p:animScale>
                                      <p:cBhvr>
                                        <p:cTn id="39" dur="26">
                                          <p:stCondLst>
                                            <p:cond delay="1808"/>
                                          </p:stCondLst>
                                        </p:cTn>
                                        <p:tgtEl>
                                          <p:spTgt spid="283652"/>
                                        </p:tgtEl>
                                      </p:cBhvr>
                                      <p:to x="100000" y="95000"/>
                                    </p:animScale>
                                    <p:animScale>
                                      <p:cBhvr>
                                        <p:cTn id="40" dur="166" decel="50000">
                                          <p:stCondLst>
                                            <p:cond delay="1834"/>
                                          </p:stCondLst>
                                        </p:cTn>
                                        <p:tgtEl>
                                          <p:spTgt spid="28365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peech Bubble: Rectangle with Corners Rounded 8">
            <a:extLst>
              <a:ext uri="{FF2B5EF4-FFF2-40B4-BE49-F238E27FC236}">
                <a16:creationId xmlns:a16="http://schemas.microsoft.com/office/drawing/2014/main" id="{7044E147-97F5-BE2D-A3D9-F375390F9752}"/>
              </a:ext>
            </a:extLst>
          </p:cNvPr>
          <p:cNvSpPr/>
          <p:nvPr/>
        </p:nvSpPr>
        <p:spPr bwMode="auto">
          <a:xfrm>
            <a:off x="76200" y="838200"/>
            <a:ext cx="8077200" cy="5257800"/>
          </a:xfrm>
          <a:prstGeom prst="wedgeRoundRectCallou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Calculating pedestrian energy costs</a:t>
            </a:r>
          </a:p>
        </p:txBody>
      </p:sp>
      <p:pic>
        <p:nvPicPr>
          <p:cNvPr id="7" name="Picture 6">
            <a:extLst>
              <a:ext uri="{FF2B5EF4-FFF2-40B4-BE49-F238E27FC236}">
                <a16:creationId xmlns:a16="http://schemas.microsoft.com/office/drawing/2014/main" id="{95E06766-8798-FCFD-1A41-5ABA4C248765}"/>
              </a:ext>
            </a:extLst>
          </p:cNvPr>
          <p:cNvPicPr>
            <a:picLocks noChangeAspect="1"/>
          </p:cNvPicPr>
          <p:nvPr/>
        </p:nvPicPr>
        <p:blipFill>
          <a:blip r:embed="rId3"/>
          <a:stretch>
            <a:fillRect/>
          </a:stretch>
        </p:blipFill>
        <p:spPr>
          <a:xfrm>
            <a:off x="685800" y="990600"/>
            <a:ext cx="7010400" cy="4988038"/>
          </a:xfrm>
          <a:prstGeom prst="rect">
            <a:avLst/>
          </a:prstGeom>
        </p:spPr>
      </p:pic>
    </p:spTree>
    <p:extLst>
      <p:ext uri="{BB962C8B-B14F-4D97-AF65-F5344CB8AC3E}">
        <p14:creationId xmlns:p14="http://schemas.microsoft.com/office/powerpoint/2010/main" val="2699577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eaLnBrk="1" hangingPunct="1">
              <a:buFontTx/>
              <a:buNone/>
              <a:defRPr/>
            </a:pPr>
            <a:r>
              <a:rPr lang="en-US" altLang="en-US" sz="2000" u="sng" dirty="0"/>
              <a:t>Numerical data                        Examples                      Python Type    </a:t>
            </a:r>
            <a:r>
              <a:rPr lang="en-US" altLang="en-US" sz="2000" u="sng" dirty="0">
                <a:solidFill>
                  <a:schemeClr val="bg1"/>
                </a:solidFill>
              </a:rPr>
              <a:t>.</a:t>
            </a:r>
          </a:p>
          <a:p>
            <a:pPr marL="457200" lvl="1" indent="0" eaLnBrk="1" hangingPunct="1">
              <a:defRPr/>
            </a:pPr>
            <a:r>
              <a:rPr lang="en-US" altLang="en-US" sz="1800" dirty="0"/>
              <a:t>integers           	      5           -53336    0                    int</a:t>
            </a:r>
          </a:p>
          <a:p>
            <a:pPr marL="457200" lvl="1" indent="0" eaLnBrk="1" hangingPunct="1">
              <a:defRPr/>
            </a:pPr>
            <a:r>
              <a:rPr lang="en-US" altLang="en-US" sz="1800" dirty="0"/>
              <a:t>floating points 	      5.002    -0.4         0.0                 float</a:t>
            </a:r>
          </a:p>
          <a:p>
            <a:pPr marL="457200" lvl="1" indent="0" eaLnBrk="1" hangingPunct="1">
              <a:defRPr/>
            </a:pPr>
            <a:r>
              <a:rPr lang="en-US" altLang="en-US" sz="1800" dirty="0"/>
              <a:t>complex      	                    5j           3 - 6j      0j                    complex</a:t>
            </a:r>
            <a:br>
              <a:rPr lang="en-US" altLang="en-US" sz="1800" dirty="0"/>
            </a:br>
            <a:endParaRPr lang="en-US" altLang="en-US" sz="1800" dirty="0"/>
          </a:p>
          <a:p>
            <a:pPr marL="457200" lvl="1" indent="0" eaLnBrk="1" hangingPunct="1">
              <a:defRPr/>
            </a:pPr>
            <a:endParaRPr lang="en-US" altLang="en-US" sz="18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Numeric data types</a:t>
            </a:r>
          </a:p>
        </p:txBody>
      </p:sp>
    </p:spTree>
    <p:extLst>
      <p:ext uri="{BB962C8B-B14F-4D97-AF65-F5344CB8AC3E}">
        <p14:creationId xmlns:p14="http://schemas.microsoft.com/office/powerpoint/2010/main" val="3916433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eaLnBrk="1" hangingPunct="1">
              <a:buFontTx/>
              <a:buNone/>
              <a:defRPr/>
            </a:pPr>
            <a:r>
              <a:rPr lang="en-US" altLang="en-US" sz="2000" u="sng" dirty="0"/>
              <a:t>Numerical data types           Examples                </a:t>
            </a:r>
            <a:r>
              <a:rPr lang="en-US" altLang="en-US" sz="2000" u="sng" dirty="0">
                <a:solidFill>
                  <a:schemeClr val="bg1"/>
                </a:solidFill>
              </a:rPr>
              <a:t>.</a:t>
            </a:r>
          </a:p>
          <a:p>
            <a:pPr marL="457200" lvl="1" indent="0" eaLnBrk="1" hangingPunct="1">
              <a:defRPr/>
            </a:pPr>
            <a:r>
              <a:rPr lang="en-US" altLang="en-US" sz="1800" dirty="0"/>
              <a:t>integers           	      5           -53336    0    </a:t>
            </a:r>
          </a:p>
          <a:p>
            <a:pPr marL="457200" lvl="1" indent="0" eaLnBrk="1" hangingPunct="1">
              <a:defRPr/>
            </a:pPr>
            <a:r>
              <a:rPr lang="en-US" altLang="en-US" sz="1800" dirty="0"/>
              <a:t>floating points 	      5.002    -0.4         0.0    </a:t>
            </a:r>
          </a:p>
          <a:p>
            <a:pPr marL="457200" lvl="1" indent="0" eaLnBrk="1" hangingPunct="1">
              <a:defRPr/>
            </a:pPr>
            <a:r>
              <a:rPr lang="en-US" altLang="en-US" sz="1800" dirty="0"/>
              <a:t>complex      	                    5j           3 - 6j      0j</a:t>
            </a:r>
            <a:br>
              <a:rPr lang="en-US" altLang="en-US" sz="1800" dirty="0"/>
            </a:br>
            <a:endParaRPr lang="en-US" altLang="en-US" sz="1800" dirty="0"/>
          </a:p>
          <a:p>
            <a:pPr marL="457200" lvl="1" indent="0" eaLnBrk="1" hangingPunct="1">
              <a:defRPr/>
            </a:pPr>
            <a:endParaRPr lang="en-US" altLang="en-US" sz="18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Don't use commas in numbers</a:t>
            </a:r>
          </a:p>
        </p:txBody>
      </p:sp>
      <p:sp>
        <p:nvSpPr>
          <p:cNvPr id="2" name="TextBox 1">
            <a:extLst>
              <a:ext uri="{FF2B5EF4-FFF2-40B4-BE49-F238E27FC236}">
                <a16:creationId xmlns:a16="http://schemas.microsoft.com/office/drawing/2014/main" id="{7B05DA64-7AB2-11FC-11AD-56A830FC51E1}"/>
              </a:ext>
            </a:extLst>
          </p:cNvPr>
          <p:cNvSpPr txBox="1"/>
          <p:nvPr/>
        </p:nvSpPr>
        <p:spPr>
          <a:xfrm>
            <a:off x="4267200" y="3288269"/>
            <a:ext cx="2304288" cy="369332"/>
          </a:xfrm>
          <a:prstGeom prst="rect">
            <a:avLst/>
          </a:prstGeom>
          <a:noFill/>
        </p:spPr>
        <p:txBody>
          <a:bodyPr wrap="square">
            <a:spAutoFit/>
          </a:bodyPr>
          <a:lstStyle/>
          <a:p>
            <a:r>
              <a:rPr lang="en-US" altLang="en-US" sz="1800" dirty="0"/>
              <a:t>-53,336 not allowed</a:t>
            </a:r>
            <a:endParaRPr lang="en-US" dirty="0"/>
          </a:p>
        </p:txBody>
      </p:sp>
      <p:cxnSp>
        <p:nvCxnSpPr>
          <p:cNvPr id="3" name="Straight Arrow Connector 2">
            <a:extLst>
              <a:ext uri="{FF2B5EF4-FFF2-40B4-BE49-F238E27FC236}">
                <a16:creationId xmlns:a16="http://schemas.microsoft.com/office/drawing/2014/main" id="{9099F8AA-F0C4-8613-E687-1BEDA822A0E1}"/>
              </a:ext>
            </a:extLst>
          </p:cNvPr>
          <p:cNvCxnSpPr/>
          <p:nvPr/>
        </p:nvCxnSpPr>
        <p:spPr bwMode="auto">
          <a:xfrm>
            <a:off x="4800600" y="1600200"/>
            <a:ext cx="304800" cy="1600200"/>
          </a:xfrm>
          <a:prstGeom prst="straightConnector1">
            <a:avLst/>
          </a:prstGeom>
          <a:noFill/>
          <a:ln w="38100" cap="flat" cmpd="sng" algn="ctr">
            <a:solidFill>
              <a:srgbClr val="FF0066"/>
            </a:solidFill>
            <a:prstDash val="solid"/>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509410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1">
            <a:extLst>
              <a:ext uri="{FF2B5EF4-FFF2-40B4-BE49-F238E27FC236}">
                <a16:creationId xmlns:a16="http://schemas.microsoft.com/office/drawing/2014/main" id="{B7821EE0-B209-3E58-8677-234D7ADBF9D7}"/>
              </a:ext>
            </a:extLst>
          </p:cNvPr>
          <p:cNvSpPr>
            <a:spLocks noChangeArrowheads="1"/>
          </p:cNvSpPr>
          <p:nvPr/>
        </p:nvSpPr>
        <p:spPr bwMode="auto">
          <a:xfrm>
            <a:off x="682976" y="2819400"/>
            <a:ext cx="4574824" cy="3657600"/>
          </a:xfrm>
          <a:prstGeom prst="rect">
            <a:avLst/>
          </a:prstGeom>
          <a:noFill/>
          <a:ln w="31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marL="400050" lvl="1" indent="0" eaLnBrk="1" hangingPunct="1">
              <a:defRPr/>
            </a:pPr>
            <a:r>
              <a:rPr lang="fr-FR" sz="1400" b="1" u="sng" dirty="0" err="1"/>
              <a:t>Operation</a:t>
            </a:r>
            <a:r>
              <a:rPr lang="fr-FR" sz="1400" b="1" u="sng" dirty="0"/>
              <a:t>          </a:t>
            </a:r>
            <a:r>
              <a:rPr lang="fr-FR" sz="1400" b="1" u="sng" dirty="0" err="1"/>
              <a:t>Operator</a:t>
            </a:r>
            <a:r>
              <a:rPr lang="fr-FR" sz="1400" b="1" u="sng" dirty="0"/>
              <a:t>       Example</a:t>
            </a:r>
          </a:p>
          <a:p>
            <a:pPr marL="400050" lvl="1" indent="0" eaLnBrk="1" hangingPunct="1">
              <a:defRPr/>
            </a:pPr>
            <a:r>
              <a:rPr lang="fr-FR" sz="1400" dirty="0"/>
              <a:t>Addition                    +              7 + 2 = 9 </a:t>
            </a:r>
          </a:p>
          <a:p>
            <a:pPr marL="400050" lvl="1" indent="0" eaLnBrk="1" hangingPunct="1">
              <a:defRPr/>
            </a:pPr>
            <a:r>
              <a:rPr lang="fr-FR" sz="1400" dirty="0"/>
              <a:t>    </a:t>
            </a:r>
            <a:br>
              <a:rPr lang="fr-FR" sz="1400" dirty="0"/>
            </a:br>
            <a:r>
              <a:rPr lang="fr-FR" sz="1400" dirty="0" err="1"/>
              <a:t>Subtraction</a:t>
            </a:r>
            <a:r>
              <a:rPr lang="fr-FR" sz="1400" dirty="0"/>
              <a:t>               -               7 - 2 = 5      </a:t>
            </a:r>
            <a:br>
              <a:rPr lang="fr-FR" sz="1400" dirty="0"/>
            </a:br>
            <a:endParaRPr lang="fr-FR" sz="1400" dirty="0"/>
          </a:p>
          <a:p>
            <a:pPr marL="400050" lvl="1" indent="0" eaLnBrk="1" hangingPunct="1">
              <a:defRPr/>
            </a:pPr>
            <a:r>
              <a:rPr lang="fr-FR" sz="1400" dirty="0"/>
              <a:t>Multiplication            *               7 * 2 = 14      </a:t>
            </a:r>
            <a:br>
              <a:rPr lang="fr-FR" sz="1400" dirty="0"/>
            </a:br>
            <a:endParaRPr lang="fr-FR" sz="1400" dirty="0"/>
          </a:p>
          <a:p>
            <a:pPr marL="400050" lvl="1" indent="0" eaLnBrk="1" hangingPunct="1">
              <a:defRPr/>
            </a:pPr>
            <a:r>
              <a:rPr lang="fr-FR" sz="1400" dirty="0"/>
              <a:t>Division                     /               7 / 2 = 3.5      </a:t>
            </a:r>
            <a:br>
              <a:rPr lang="fr-FR" sz="1400" dirty="0"/>
            </a:br>
            <a:endParaRPr lang="fr-FR" sz="1400" dirty="0"/>
          </a:p>
          <a:p>
            <a:pPr marL="400050" lvl="1" indent="0" eaLnBrk="1" hangingPunct="1">
              <a:defRPr/>
            </a:pPr>
            <a:r>
              <a:rPr lang="fr-FR" sz="1400" dirty="0"/>
              <a:t>Exponentiation         **              7**2 = 49      </a:t>
            </a:r>
            <a:br>
              <a:rPr lang="fr-FR" sz="1400" dirty="0"/>
            </a:br>
            <a:endParaRPr lang="fr-FR" sz="1400" dirty="0"/>
          </a:p>
          <a:p>
            <a:pPr marL="400050" lvl="1" indent="0" eaLnBrk="1" hangingPunct="1">
              <a:defRPr/>
            </a:pPr>
            <a:r>
              <a:rPr lang="fr-FR" sz="1400" dirty="0" err="1"/>
              <a:t>Modulus</a:t>
            </a:r>
            <a:r>
              <a:rPr lang="fr-FR" sz="1400" dirty="0"/>
              <a:t> division      %              7 % 2 = 1 </a:t>
            </a:r>
            <a:r>
              <a:rPr lang="fr-FR" sz="1100" dirty="0"/>
              <a:t>	</a:t>
            </a:r>
          </a:p>
          <a:p>
            <a:pPr marL="400050" lvl="1" indent="0" eaLnBrk="1" hangingPunct="1">
              <a:defRPr/>
            </a:pPr>
            <a:endParaRPr lang="fr-FR" sz="1400" dirty="0"/>
          </a:p>
          <a:p>
            <a:pPr marL="400050" lvl="1" indent="0" eaLnBrk="1" hangingPunct="1">
              <a:defRPr/>
            </a:pPr>
            <a:r>
              <a:rPr lang="fr-FR" sz="1400" dirty="0" err="1"/>
              <a:t>Floor</a:t>
            </a:r>
            <a:r>
              <a:rPr lang="fr-FR" sz="1400" dirty="0"/>
              <a:t> division            //               7 // 3 = 3</a:t>
            </a:r>
            <a:endParaRPr lang="en-US" altLang="en-US" sz="1400" dirty="0"/>
          </a:p>
          <a:p>
            <a:pPr eaLnBrk="1" hangingPunct="1">
              <a:defRPr/>
            </a:pPr>
            <a:endParaRPr lang="en-US" altLang="en-US" sz="12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Mathematical operations</a:t>
            </a:r>
          </a:p>
        </p:txBody>
      </p:sp>
      <p:sp>
        <p:nvSpPr>
          <p:cNvPr id="4" name="Rectangle 1">
            <a:extLst>
              <a:ext uri="{FF2B5EF4-FFF2-40B4-BE49-F238E27FC236}">
                <a16:creationId xmlns:a16="http://schemas.microsoft.com/office/drawing/2014/main" id="{3A0F1720-E78C-A6E3-3119-80E483833A66}"/>
              </a:ext>
            </a:extLst>
          </p:cNvPr>
          <p:cNvSpPr>
            <a:spLocks noChangeArrowheads="1"/>
          </p:cNvSpPr>
          <p:nvPr/>
        </p:nvSpPr>
        <p:spPr bwMode="auto">
          <a:xfrm>
            <a:off x="533400" y="914400"/>
            <a:ext cx="4579314" cy="1676400"/>
          </a:xfrm>
          <a:prstGeom prst="rect">
            <a:avLst/>
          </a:prstGeom>
          <a:noFill/>
          <a:ln w="3175" algn="ctr">
            <a:no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marL="400050" lvl="1" indent="0" eaLnBrk="1" hangingPunct="1">
              <a:defRPr/>
            </a:pPr>
            <a:r>
              <a:rPr lang="fr-FR" sz="4400" dirty="0">
                <a:latin typeface="Cambria Math" panose="02040503050406030204" pitchFamily="18" charset="0"/>
                <a:ea typeface="Cambria Math" panose="02040503050406030204" pitchFamily="18" charset="0"/>
              </a:rPr>
              <a:t>         7</a:t>
            </a:r>
            <a:r>
              <a:rPr lang="fr-FR" sz="4400" dirty="0"/>
              <a:t> </a:t>
            </a:r>
            <a:r>
              <a:rPr lang="fr-FR" sz="4400" dirty="0">
                <a:solidFill>
                  <a:srgbClr val="FF0066"/>
                </a:solidFill>
                <a:latin typeface="Cambria Math" panose="02040503050406030204" pitchFamily="18" charset="0"/>
                <a:ea typeface="Cambria Math" panose="02040503050406030204" pitchFamily="18" charset="0"/>
              </a:rPr>
              <a:t>+</a:t>
            </a:r>
            <a:r>
              <a:rPr lang="fr-FR" sz="4400" dirty="0">
                <a:latin typeface="Cambria Math" panose="02040503050406030204" pitchFamily="18" charset="0"/>
                <a:ea typeface="Cambria Math" panose="02040503050406030204" pitchFamily="18" charset="0"/>
              </a:rPr>
              <a:t> 2	</a:t>
            </a:r>
            <a:endParaRPr lang="en-US" altLang="en-US" sz="4400" dirty="0">
              <a:latin typeface="Cambria Math" panose="02040503050406030204" pitchFamily="18" charset="0"/>
              <a:ea typeface="Cambria Math" panose="02040503050406030204" pitchFamily="18" charset="0"/>
            </a:endParaRPr>
          </a:p>
          <a:p>
            <a:pPr eaLnBrk="1" hangingPunct="1">
              <a:defRPr/>
            </a:pPr>
            <a:endParaRPr lang="en-US" altLang="en-US" sz="1200" dirty="0"/>
          </a:p>
        </p:txBody>
      </p:sp>
      <p:cxnSp>
        <p:nvCxnSpPr>
          <p:cNvPr id="7" name="Straight Arrow Connector 6">
            <a:extLst>
              <a:ext uri="{FF2B5EF4-FFF2-40B4-BE49-F238E27FC236}">
                <a16:creationId xmlns:a16="http://schemas.microsoft.com/office/drawing/2014/main" id="{931C2100-6B06-060C-734A-181239E46F1A}"/>
              </a:ext>
            </a:extLst>
          </p:cNvPr>
          <p:cNvCxnSpPr/>
          <p:nvPr/>
        </p:nvCxnSpPr>
        <p:spPr bwMode="auto">
          <a:xfrm flipV="1">
            <a:off x="2819400" y="1676400"/>
            <a:ext cx="0" cy="457200"/>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4EA1024B-54B1-E943-B1DC-03CC95E9508F}"/>
              </a:ext>
            </a:extLst>
          </p:cNvPr>
          <p:cNvSpPr txBox="1"/>
          <p:nvPr/>
        </p:nvSpPr>
        <p:spPr>
          <a:xfrm>
            <a:off x="2278686" y="2133600"/>
            <a:ext cx="4579314" cy="369332"/>
          </a:xfrm>
          <a:prstGeom prst="rect">
            <a:avLst/>
          </a:prstGeom>
          <a:noFill/>
        </p:spPr>
        <p:txBody>
          <a:bodyPr wrap="square">
            <a:spAutoFit/>
          </a:bodyPr>
          <a:lstStyle/>
          <a:p>
            <a:r>
              <a:rPr lang="fr-FR" sz="1800" dirty="0">
                <a:latin typeface="Dreaming Outloud Pro" panose="020B0604020202020204" pitchFamily="66" charset="0"/>
                <a:ea typeface="Cambria Math" panose="02040503050406030204" pitchFamily="18" charset="0"/>
                <a:cs typeface="Dreaming Outloud Pro" panose="020B0604020202020204" pitchFamily="66" charset="0"/>
              </a:rPr>
              <a:t> </a:t>
            </a:r>
            <a:r>
              <a:rPr lang="fr-FR" dirty="0" err="1">
                <a:solidFill>
                  <a:srgbClr val="FF0066"/>
                </a:solidFill>
                <a:latin typeface="Dreaming Outloud Pro" panose="020B0604020202020204" pitchFamily="66" charset="0"/>
                <a:ea typeface="Cambria Math" panose="02040503050406030204" pitchFamily="18" charset="0"/>
                <a:cs typeface="Dreaming Outloud Pro" panose="020B0604020202020204" pitchFamily="66" charset="0"/>
              </a:rPr>
              <a:t>operator</a:t>
            </a:r>
            <a:endParaRPr lang="en-US" dirty="0">
              <a:solidFill>
                <a:srgbClr val="FF0066"/>
              </a:solidFill>
              <a:latin typeface="Dreaming Outloud Pro" panose="020B0604020202020204" pitchFamily="66" charset="0"/>
              <a:cs typeface="Dreaming Outloud Pro" panose="020B0604020202020204" pitchFamily="66" charset="0"/>
            </a:endParaRPr>
          </a:p>
        </p:txBody>
      </p:sp>
    </p:spTree>
    <p:extLst>
      <p:ext uri="{BB962C8B-B14F-4D97-AF65-F5344CB8AC3E}">
        <p14:creationId xmlns:p14="http://schemas.microsoft.com/office/powerpoint/2010/main" val="1035115234"/>
      </p:ext>
    </p:extLst>
  </p:cSld>
  <p:clrMapOvr>
    <a:masterClrMapping/>
  </p:clrMapOvr>
</p:sld>
</file>

<file path=ppt/theme/theme1.xml><?xml version="1.0" encoding="utf-8"?>
<a:theme xmlns:a="http://schemas.openxmlformats.org/drawingml/2006/main" name="Default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Default Design">
      <a:majorFont>
        <a:latin typeface="Garamond"/>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8100" cap="flat" cmpd="sng" algn="ctr">
          <a:solidFill>
            <a:srgbClr val="FF0066"/>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38100" cap="flat" cmpd="sng" algn="ctr">
          <a:solidFill>
            <a:srgbClr val="FF0066"/>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A4CFCC2C4B8A04D8365FF380D80C6F8" ma:contentTypeVersion="2" ma:contentTypeDescription="Create a new document." ma:contentTypeScope="" ma:versionID="40dd1d9c74c9cead38290d97c070f57e">
  <xsd:schema xmlns:xsd="http://www.w3.org/2001/XMLSchema" xmlns:xs="http://www.w3.org/2001/XMLSchema" xmlns:p="http://schemas.microsoft.com/office/2006/metadata/properties" xmlns:ns3="98953c36-47f9-4038-aad2-41074b9cf7cc" targetNamespace="http://schemas.microsoft.com/office/2006/metadata/properties" ma:root="true" ma:fieldsID="54f2d79b10e2e6fdc7e293772c30335e" ns3:_="">
    <xsd:import namespace="98953c36-47f9-4038-aad2-41074b9cf7cc"/>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953c36-47f9-4038-aad2-41074b9cf7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CE2B1A3-0F74-4E2F-AEE7-036B04BA4F88}">
  <ds:schemaRefs>
    <ds:schemaRef ds:uri="http://schemas.microsoft.com/sharepoint/v3/contenttype/forms"/>
  </ds:schemaRefs>
</ds:datastoreItem>
</file>

<file path=customXml/itemProps2.xml><?xml version="1.0" encoding="utf-8"?>
<ds:datastoreItem xmlns:ds="http://schemas.openxmlformats.org/officeDocument/2006/customXml" ds:itemID="{94CDE250-FC30-440D-AA08-BA86DA36D803}">
  <ds:schemaRefs>
    <ds:schemaRef ds:uri="98953c36-47f9-4038-aad2-41074b9cf7cc"/>
    <ds:schemaRef ds:uri="http://www.w3.org/XML/1998/namespace"/>
    <ds:schemaRef ds:uri="http://schemas.microsoft.com/office/2006/metadata/properties"/>
    <ds:schemaRef ds:uri="http://schemas.microsoft.com/office/2006/documentManagement/types"/>
    <ds:schemaRef ds:uri="http://purl.org/dc/dcmitype/"/>
    <ds:schemaRef ds:uri="http://schemas.openxmlformats.org/package/2006/metadata/core-properties"/>
    <ds:schemaRef ds:uri="http://purl.org/dc/elements/1.1/"/>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63A51450-D234-4734-B830-67DF98984C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953c36-47f9-4038-aad2-41074b9cf7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otalTime>35629</TotalTime>
  <Words>9147</Words>
  <Application>Microsoft Office PowerPoint</Application>
  <PresentationFormat>On-screen Show (4:3)</PresentationFormat>
  <Paragraphs>1544</Paragraphs>
  <Slides>57</Slides>
  <Notes>48</Notes>
  <HiddenSlides>1</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57</vt:i4>
      </vt:variant>
    </vt:vector>
  </HeadingPairs>
  <TitlesOfParts>
    <vt:vector size="70" baseType="lpstr">
      <vt:lpstr>Comic Sans MS</vt:lpstr>
      <vt:lpstr>Courier New</vt:lpstr>
      <vt:lpstr>Arial Nova Light</vt:lpstr>
      <vt:lpstr>Calibri Light</vt:lpstr>
      <vt:lpstr>Avenir Next W01</vt:lpstr>
      <vt:lpstr>Consolas</vt:lpstr>
      <vt:lpstr>Dreaming Outloud Pro</vt:lpstr>
      <vt:lpstr>Cambria Math</vt:lpstr>
      <vt:lpstr>JetBrains Mono</vt:lpstr>
      <vt:lpstr>Garamond</vt:lpstr>
      <vt:lpstr>Arial</vt:lpstr>
      <vt:lpstr>Wingdings</vt:lpstr>
      <vt:lpstr>Default Design</vt:lpstr>
      <vt:lpstr>Data structures: numbers and strings</vt:lpstr>
      <vt:lpstr>Built-in data types</vt:lpstr>
      <vt:lpstr>Each data type has…</vt:lpstr>
      <vt:lpstr>PowerPoint Presentation</vt:lpstr>
      <vt:lpstr>PowerPoint Presentation</vt:lpstr>
      <vt:lpstr>Calculating pedestrian energy costs</vt:lpstr>
      <vt:lpstr>Numeric data types</vt:lpstr>
      <vt:lpstr>Don't use commas in numbers</vt:lpstr>
      <vt:lpstr>Mathematical operations</vt:lpstr>
      <vt:lpstr>Dynamic typing for numbers</vt:lpstr>
      <vt:lpstr>How to write the equation in Python</vt:lpstr>
      <vt:lpstr>PowerPoint Presentation</vt:lpstr>
      <vt:lpstr>What can strings do?</vt:lpstr>
      <vt:lpstr>PowerPoint Presentation</vt:lpstr>
      <vt:lpstr>Strings</vt:lpstr>
      <vt:lpstr>String variable vs. string literal</vt:lpstr>
      <vt:lpstr>Creating string literals</vt:lpstr>
      <vt:lpstr>Backslash character in strings</vt:lpstr>
      <vt:lpstr>Backslash character in strings</vt:lpstr>
      <vt:lpstr>Line continuation character (\)</vt:lpstr>
      <vt:lpstr>Line continuation versus triple quote</vt:lpstr>
      <vt:lpstr>Backslash character in strings</vt:lpstr>
      <vt:lpstr>Escape sequences for formatting</vt:lpstr>
      <vt:lpstr>Backslash character in strings</vt:lpstr>
      <vt:lpstr>File paths</vt:lpstr>
      <vt:lpstr>Raw strings</vt:lpstr>
      <vt:lpstr>Common string operations</vt:lpstr>
      <vt:lpstr>Casting (type conversion)</vt:lpstr>
      <vt:lpstr>PowerPoint Presentation</vt:lpstr>
      <vt:lpstr>Cost of walking example</vt:lpstr>
      <vt:lpstr>Thanks, but</vt:lpstr>
      <vt:lpstr>Allow the user to input values solution 1</vt:lpstr>
      <vt:lpstr>Allow the user to input values solution 2</vt:lpstr>
      <vt:lpstr>Allow the user to input values solution</vt:lpstr>
      <vt:lpstr>PowerPoint Presentation</vt:lpstr>
      <vt:lpstr>String methods</vt:lpstr>
      <vt:lpstr>Kinds of string methods</vt:lpstr>
      <vt:lpstr>kinds of string methods cont’d</vt:lpstr>
      <vt:lpstr>PowerPoint Presentation</vt:lpstr>
      <vt:lpstr>Script vs. Interactive windows</vt:lpstr>
      <vt:lpstr>Tips for the interactive window</vt:lpstr>
      <vt:lpstr>Exercise: Explore string operations</vt:lpstr>
      <vt:lpstr>‘Explore string operations’ Q &amp; A</vt:lpstr>
      <vt:lpstr>‘Explore string ops’ take home messages</vt:lpstr>
      <vt:lpstr>Print strings and numbers</vt:lpstr>
      <vt:lpstr>Approaches to creating strings with variables </vt:lpstr>
      <vt:lpstr>String ‘format’ method</vt:lpstr>
      <vt:lpstr>Formatted string literals (f-string)</vt:lpstr>
      <vt:lpstr>Summing up</vt:lpstr>
      <vt:lpstr>Appendix</vt:lpstr>
      <vt:lpstr>Appendix: Commas versus concatenation</vt:lpstr>
      <vt:lpstr>Appendix: Old school string formatting</vt:lpstr>
      <vt:lpstr>Appendix: More old-school examples</vt:lpstr>
      <vt:lpstr>Appendix: Escaping the quotation marks</vt:lpstr>
      <vt:lpstr>Appendix: Operations</vt:lpstr>
      <vt:lpstr>Numeric data types</vt:lpstr>
      <vt:lpstr>r or u before string literal</vt:lpstr>
    </vt:vector>
  </TitlesOfParts>
  <Company>San Diego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Geoprocessing using Python</dc:title>
  <dc:creator>piotr</dc:creator>
  <cp:lastModifiedBy>Laura Gray Tateosian</cp:lastModifiedBy>
  <cp:revision>374</cp:revision>
  <dcterms:created xsi:type="dcterms:W3CDTF">2004-10-22T02:24:14Z</dcterms:created>
  <dcterms:modified xsi:type="dcterms:W3CDTF">2023-01-17T16:42:22Z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0x0101000A4CFCC2C4B8A04D8365FF380D80C6F8</vt:lpwstr>
  </property>
</Properties>
</file>